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Montserrat"/>
      <p:regular r:id="rId26"/>
      <p:bold r:id="rId27"/>
      <p:italic r:id="rId28"/>
      <p:boldItalic r:id="rId29"/>
    </p:embeddedFont>
    <p:embeddedFont>
      <p:font typeface="Lilita One"/>
      <p:regular r:id="rId30"/>
    </p:embeddedFont>
    <p:embeddedFont>
      <p:font typeface="Lexend"/>
      <p:regular r:id="rId31"/>
      <p:bold r:id="rId32"/>
    </p:embeddedFont>
    <p:embeddedFont>
      <p:font typeface="Roboto Mon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0088E4-996B-498D-9FAB-DBBC98B36785}">
  <a:tblStyle styleId="{AF0088E4-996B-498D-9FAB-DBBC98B367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Montserrat-regular.fntdata"/><Relationship Id="rId25" Type="http://schemas.openxmlformats.org/officeDocument/2006/relationships/slide" Target="slides/slide18.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exend-regular.fntdata"/><Relationship Id="rId30" Type="http://schemas.openxmlformats.org/officeDocument/2006/relationships/font" Target="fonts/LilitaOne-regular.fntdata"/><Relationship Id="rId11" Type="http://schemas.openxmlformats.org/officeDocument/2006/relationships/slide" Target="slides/slide4.xml"/><Relationship Id="rId33" Type="http://schemas.openxmlformats.org/officeDocument/2006/relationships/font" Target="fonts/RobotoMono-regular.fntdata"/><Relationship Id="rId10" Type="http://schemas.openxmlformats.org/officeDocument/2006/relationships/slide" Target="slides/slide3.xml"/><Relationship Id="rId32" Type="http://schemas.openxmlformats.org/officeDocument/2006/relationships/font" Target="fonts/Lexend-bold.fntdata"/><Relationship Id="rId13" Type="http://schemas.openxmlformats.org/officeDocument/2006/relationships/slide" Target="slides/slide6.xml"/><Relationship Id="rId35" Type="http://schemas.openxmlformats.org/officeDocument/2006/relationships/font" Target="fonts/RobotoMono-italic.fntdata"/><Relationship Id="rId12" Type="http://schemas.openxmlformats.org/officeDocument/2006/relationships/slide" Target="slides/slide5.xml"/><Relationship Id="rId34" Type="http://schemas.openxmlformats.org/officeDocument/2006/relationships/font" Target="fonts/RobotoMono-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RobotoMon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53fe86b92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253fe86b92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bd04cdd7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4bd04cdd78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bd04cdd7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4bd04cdd78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19e10ac1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519e10ac11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bd04cdd7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4bd04cdd78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ff2299b95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aff2299b95_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ff2299b9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aff2299b95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b05663c9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b05663c93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53fe86b92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253fe86b92_2_3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53fe86b92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253fe86b92_2_3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253fe86b92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253fe86b92_2_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53fe86b92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253fe86b92_2_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5415b4f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25415b4fd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53fe86b92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253fe86b92_2_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5415b4fd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25415b4fdf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53fe86b92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253fe86b92_2_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5415b4fdf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25415b4fdf_1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bd04cdd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4bd04cdd78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3.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0.jp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0.jp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1" Type="http://schemas.openxmlformats.org/officeDocument/2006/relationships/hyperlink" Target="https://github.com/spacewalk01/yolov5-face-mask-detection" TargetMode="External"/><Relationship Id="rId10" Type="http://schemas.openxmlformats.org/officeDocument/2006/relationships/hyperlink" Target="https://medium.com/analytics-vidhya/covid-19-face-mask-detection-using-yolov5-8687e5942c81" TargetMode="External"/><Relationship Id="rId13" Type="http://schemas.openxmlformats.org/officeDocument/2006/relationships/hyperlink" Target="https://blog.roboflow.com/yolov5-improvements-and-evaluation/" TargetMode="External"/><Relationship Id="rId12" Type="http://schemas.openxmlformats.org/officeDocument/2006/relationships/hyperlink" Target="https://www.v7labs.com/blog/yolo-object-detection#:~:text=YOLO%20v5%20uses%20a%20new,clusters%20as%20the%20anchor%20boxes" TargetMode="External"/><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1.png"/><Relationship Id="rId9" Type="http://schemas.openxmlformats.org/officeDocument/2006/relationships/hyperlink" Target="https://github.com/iAmEthanMai/mask-detection-dataset" TargetMode="External"/><Relationship Id="rId15" Type="http://schemas.openxmlformats.org/officeDocument/2006/relationships/hyperlink" Target="https://viblo.asia/p/tong-hop-kien-thuc-tu-yolov1-den-yolov5-phan-1-naQZRRj0Zvx" TargetMode="External"/><Relationship Id="rId14" Type="http://schemas.openxmlformats.org/officeDocument/2006/relationships/hyperlink" Target="https://iq.opengenus.org/yolov5/" TargetMode="External"/><Relationship Id="rId5" Type="http://schemas.openxmlformats.org/officeDocument/2006/relationships/image" Target="../media/image34.png"/><Relationship Id="rId6" Type="http://schemas.openxmlformats.org/officeDocument/2006/relationships/image" Target="../media/image27.jpg"/><Relationship Id="rId7" Type="http://schemas.openxmlformats.org/officeDocument/2006/relationships/image" Target="../media/image6.png"/><Relationship Id="rId8" Type="http://schemas.openxmlformats.org/officeDocument/2006/relationships/hyperlink" Target="https://towardsdatascience.com/face-mask-detection-using-yolov5-3734ca0d60d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5.jp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0.jp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5.jp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hyperlink" Target="https://arxiv.org/pdf/1506.02640.pdf" TargetMode="External"/><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0" l="0" r="0" t="15730"/>
          <a:stretch/>
        </p:blipFill>
        <p:spPr>
          <a:xfrm>
            <a:off x="0" y="0"/>
            <a:ext cx="9143998" cy="5143500"/>
          </a:xfrm>
          <a:prstGeom prst="rect">
            <a:avLst/>
          </a:prstGeom>
          <a:noFill/>
          <a:ln>
            <a:noFill/>
          </a:ln>
        </p:spPr>
      </p:pic>
      <p:pic>
        <p:nvPicPr>
          <p:cNvPr id="130" name="Google Shape;130;p25"/>
          <p:cNvPicPr preferRelativeResize="0"/>
          <p:nvPr/>
        </p:nvPicPr>
        <p:blipFill rotWithShape="1">
          <a:blip r:embed="rId4">
            <a:alphaModFix/>
          </a:blip>
          <a:srcRect b="0" l="0" r="0" t="0"/>
          <a:stretch/>
        </p:blipFill>
        <p:spPr>
          <a:xfrm>
            <a:off x="3578545" y="-700539"/>
            <a:ext cx="8681682" cy="6315924"/>
          </a:xfrm>
          <a:prstGeom prst="rect">
            <a:avLst/>
          </a:prstGeom>
          <a:noFill/>
          <a:ln>
            <a:noFill/>
          </a:ln>
        </p:spPr>
      </p:pic>
      <p:sp>
        <p:nvSpPr>
          <p:cNvPr id="131" name="Google Shape;131;p25"/>
          <p:cNvSpPr txBox="1"/>
          <p:nvPr/>
        </p:nvSpPr>
        <p:spPr>
          <a:xfrm>
            <a:off x="4079513" y="1832838"/>
            <a:ext cx="72132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4800">
                <a:solidFill>
                  <a:schemeClr val="lt1"/>
                </a:solidFill>
                <a:latin typeface="Lilita One"/>
                <a:ea typeface="Lilita One"/>
                <a:cs typeface="Lilita One"/>
                <a:sym typeface="Lilita One"/>
              </a:rPr>
              <a:t>Face Mask Detection </a:t>
            </a:r>
            <a:endParaRPr sz="4800">
              <a:solidFill>
                <a:schemeClr val="lt1"/>
              </a:solidFill>
              <a:latin typeface="Lilita One"/>
              <a:ea typeface="Lilita One"/>
              <a:cs typeface="Lilita One"/>
              <a:sym typeface="Lilita One"/>
            </a:endParaRPr>
          </a:p>
        </p:txBody>
      </p:sp>
      <p:sp>
        <p:nvSpPr>
          <p:cNvPr id="132" name="Google Shape;132;p25"/>
          <p:cNvSpPr txBox="1"/>
          <p:nvPr/>
        </p:nvSpPr>
        <p:spPr>
          <a:xfrm>
            <a:off x="5118944" y="114952"/>
            <a:ext cx="4249200" cy="708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sz="2300">
                <a:solidFill>
                  <a:schemeClr val="lt1"/>
                </a:solidFill>
                <a:latin typeface="Lilita One"/>
                <a:ea typeface="Lilita One"/>
                <a:cs typeface="Lilita One"/>
                <a:sym typeface="Lilita One"/>
              </a:rPr>
              <a:t>CS406.O12.KHCL</a:t>
            </a:r>
            <a:endParaRPr sz="2300">
              <a:solidFill>
                <a:schemeClr val="lt1"/>
              </a:solidFill>
              <a:latin typeface="Lilita One"/>
              <a:ea typeface="Lilita One"/>
              <a:cs typeface="Lilita One"/>
              <a:sym typeface="Lilita One"/>
            </a:endParaRPr>
          </a:p>
          <a:p>
            <a:pPr indent="0" lvl="0" marL="0" rtl="0" algn="l">
              <a:spcBef>
                <a:spcPts val="0"/>
              </a:spcBef>
              <a:spcAft>
                <a:spcPts val="0"/>
              </a:spcAft>
              <a:buNone/>
            </a:pPr>
            <a:r>
              <a:t/>
            </a:r>
            <a:endParaRPr sz="2300">
              <a:solidFill>
                <a:schemeClr val="lt1"/>
              </a:solidFill>
              <a:latin typeface="Lilita One"/>
              <a:ea typeface="Lilita One"/>
              <a:cs typeface="Lilita One"/>
              <a:sym typeface="Lilita One"/>
            </a:endParaRPr>
          </a:p>
        </p:txBody>
      </p:sp>
      <p:sp>
        <p:nvSpPr>
          <p:cNvPr id="133" name="Google Shape;133;p25"/>
          <p:cNvSpPr txBox="1"/>
          <p:nvPr/>
        </p:nvSpPr>
        <p:spPr>
          <a:xfrm>
            <a:off x="5489300" y="3774600"/>
            <a:ext cx="3508500" cy="10530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1" lang="en" sz="1800">
                <a:solidFill>
                  <a:srgbClr val="FFFFFF"/>
                </a:solidFill>
                <a:latin typeface="Roboto Mono"/>
                <a:ea typeface="Roboto Mono"/>
                <a:cs typeface="Roboto Mono"/>
                <a:sym typeface="Roboto Mono"/>
              </a:rPr>
              <a:t>Trần Nhật Đức</a:t>
            </a:r>
            <a:r>
              <a:rPr b="1" lang="en" sz="1800">
                <a:solidFill>
                  <a:srgbClr val="FFFFFF"/>
                </a:solidFill>
                <a:latin typeface="Roboto Mono"/>
                <a:ea typeface="Roboto Mono"/>
                <a:cs typeface="Roboto Mono"/>
                <a:sym typeface="Roboto Mono"/>
              </a:rPr>
              <a:t> -</a:t>
            </a:r>
            <a:r>
              <a:rPr b="1" lang="en" sz="1800">
                <a:solidFill>
                  <a:srgbClr val="FFFFFF"/>
                </a:solidFill>
                <a:latin typeface="Roboto Mono"/>
                <a:ea typeface="Roboto Mono"/>
                <a:cs typeface="Roboto Mono"/>
                <a:sym typeface="Roboto Mono"/>
              </a:rPr>
              <a:t> 21521968</a:t>
            </a:r>
            <a:endParaRPr b="1" sz="1800">
              <a:solidFill>
                <a:srgbClr val="FFFFFF"/>
              </a:solidFill>
              <a:latin typeface="Roboto Mono"/>
              <a:ea typeface="Roboto Mono"/>
              <a:cs typeface="Roboto Mono"/>
              <a:sym typeface="Roboto Mono"/>
            </a:endParaRPr>
          </a:p>
          <a:p>
            <a:pPr indent="0" lvl="0" marL="0" rtl="0" algn="l">
              <a:lnSpc>
                <a:spcPct val="140021"/>
              </a:lnSpc>
              <a:spcBef>
                <a:spcPts val="0"/>
              </a:spcBef>
              <a:spcAft>
                <a:spcPts val="0"/>
              </a:spcAft>
              <a:buNone/>
            </a:pPr>
            <a:r>
              <a:rPr b="1" lang="en" sz="1800">
                <a:solidFill>
                  <a:schemeClr val="lt1"/>
                </a:solidFill>
                <a:latin typeface="Roboto Mono"/>
                <a:ea typeface="Roboto Mono"/>
                <a:cs typeface="Roboto Mono"/>
                <a:sym typeface="Roboto Mono"/>
              </a:rPr>
              <a:t>Hồ Trung Tín</a:t>
            </a:r>
            <a:r>
              <a:rPr b="1" lang="en" sz="1800">
                <a:solidFill>
                  <a:schemeClr val="lt1"/>
                </a:solidFill>
                <a:latin typeface="Roboto Mono"/>
                <a:ea typeface="Roboto Mono"/>
                <a:cs typeface="Roboto Mono"/>
                <a:sym typeface="Roboto Mono"/>
              </a:rPr>
              <a:t> </a:t>
            </a:r>
            <a:r>
              <a:rPr b="1" lang="en" sz="1800">
                <a:solidFill>
                  <a:schemeClr val="lt1"/>
                </a:solidFill>
                <a:latin typeface="Roboto Mono"/>
                <a:ea typeface="Roboto Mono"/>
                <a:cs typeface="Roboto Mono"/>
                <a:sym typeface="Roboto Mono"/>
              </a:rPr>
              <a:t>-</a:t>
            </a:r>
            <a:r>
              <a:rPr b="1" lang="en" sz="1800">
                <a:solidFill>
                  <a:schemeClr val="lt1"/>
                </a:solidFill>
                <a:latin typeface="Roboto Mono"/>
                <a:ea typeface="Roboto Mono"/>
                <a:cs typeface="Roboto Mono"/>
                <a:sym typeface="Roboto Mono"/>
              </a:rPr>
              <a:t> 21521536</a:t>
            </a:r>
            <a:endParaRPr b="1" sz="1800">
              <a:solidFill>
                <a:srgbClr val="FFFFFF"/>
              </a:solidFill>
              <a:latin typeface="Roboto Mono"/>
              <a:ea typeface="Roboto Mono"/>
              <a:cs typeface="Roboto Mono"/>
              <a:sym typeface="Roboto Mono"/>
            </a:endParaRPr>
          </a:p>
          <a:p>
            <a:pPr indent="0" lvl="0" marL="0" rtl="0" algn="ctr">
              <a:lnSpc>
                <a:spcPct val="140021"/>
              </a:lnSpc>
              <a:spcBef>
                <a:spcPts val="0"/>
              </a:spcBef>
              <a:spcAft>
                <a:spcPts val="0"/>
              </a:spcAft>
              <a:buNone/>
            </a:pPr>
            <a:r>
              <a:rPr b="1" lang="en" sz="1800">
                <a:solidFill>
                  <a:schemeClr val="lt1"/>
                </a:solidFill>
                <a:latin typeface="Roboto Mono"/>
                <a:ea typeface="Roboto Mono"/>
                <a:cs typeface="Roboto Mono"/>
                <a:sym typeface="Roboto Mono"/>
              </a:rPr>
              <a:t>Nguyễn Đức Tuệ - 21521644</a:t>
            </a:r>
            <a:endParaRPr b="1" sz="1800">
              <a:solidFill>
                <a:srgbClr val="FFFFFF"/>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4"/>
          <p:cNvPicPr preferRelativeResize="0"/>
          <p:nvPr/>
        </p:nvPicPr>
        <p:blipFill rotWithShape="1">
          <a:blip r:embed="rId3">
            <a:alphaModFix/>
          </a:blip>
          <a:srcRect b="0" l="0" r="0" t="0"/>
          <a:stretch/>
        </p:blipFill>
        <p:spPr>
          <a:xfrm>
            <a:off x="-1777738" y="2571745"/>
            <a:ext cx="4143245" cy="4117981"/>
          </a:xfrm>
          <a:prstGeom prst="rect">
            <a:avLst/>
          </a:prstGeom>
          <a:noFill/>
          <a:ln>
            <a:noFill/>
          </a:ln>
        </p:spPr>
      </p:pic>
      <p:pic>
        <p:nvPicPr>
          <p:cNvPr id="222" name="Google Shape;222;p34"/>
          <p:cNvPicPr preferRelativeResize="0"/>
          <p:nvPr/>
        </p:nvPicPr>
        <p:blipFill rotWithShape="1">
          <a:blip r:embed="rId4">
            <a:alphaModFix/>
          </a:blip>
          <a:srcRect b="0" l="0" r="0" t="0"/>
          <a:stretch/>
        </p:blipFill>
        <p:spPr>
          <a:xfrm>
            <a:off x="-492151" y="5158992"/>
            <a:ext cx="404181" cy="331429"/>
          </a:xfrm>
          <a:prstGeom prst="rect">
            <a:avLst/>
          </a:prstGeom>
          <a:noFill/>
          <a:ln>
            <a:noFill/>
          </a:ln>
        </p:spPr>
      </p:pic>
      <p:pic>
        <p:nvPicPr>
          <p:cNvPr id="223" name="Google Shape;223;p34"/>
          <p:cNvPicPr preferRelativeResize="0"/>
          <p:nvPr/>
        </p:nvPicPr>
        <p:blipFill rotWithShape="1">
          <a:blip r:embed="rId5">
            <a:alphaModFix/>
          </a:blip>
          <a:srcRect b="0" l="0" r="0" t="0"/>
          <a:stretch/>
        </p:blipFill>
        <p:spPr>
          <a:xfrm>
            <a:off x="-931295" y="3380314"/>
            <a:ext cx="606399" cy="416121"/>
          </a:xfrm>
          <a:prstGeom prst="rect">
            <a:avLst/>
          </a:prstGeom>
          <a:noFill/>
          <a:ln>
            <a:noFill/>
          </a:ln>
        </p:spPr>
      </p:pic>
      <p:pic>
        <p:nvPicPr>
          <p:cNvPr id="224" name="Google Shape;224;p34"/>
          <p:cNvPicPr preferRelativeResize="0"/>
          <p:nvPr/>
        </p:nvPicPr>
        <p:blipFill rotWithShape="1">
          <a:blip r:embed="rId6">
            <a:alphaModFix/>
          </a:blip>
          <a:srcRect b="0" l="0" r="0" t="0"/>
          <a:stretch/>
        </p:blipFill>
        <p:spPr>
          <a:xfrm>
            <a:off x="1213107" y="5509873"/>
            <a:ext cx="304265" cy="514613"/>
          </a:xfrm>
          <a:prstGeom prst="rect">
            <a:avLst/>
          </a:prstGeom>
          <a:noFill/>
          <a:ln>
            <a:noFill/>
          </a:ln>
        </p:spPr>
      </p:pic>
      <p:sp>
        <p:nvSpPr>
          <p:cNvPr id="225" name="Google Shape;225;p34"/>
          <p:cNvSpPr txBox="1"/>
          <p:nvPr/>
        </p:nvSpPr>
        <p:spPr>
          <a:xfrm>
            <a:off x="115702" y="276175"/>
            <a:ext cx="5517600" cy="461700"/>
          </a:xfrm>
          <a:prstGeom prst="rect">
            <a:avLst/>
          </a:prstGeom>
          <a:noFill/>
          <a:ln>
            <a:noFill/>
          </a:ln>
        </p:spPr>
        <p:txBody>
          <a:bodyPr anchorCtr="0" anchor="t" bIns="0" lIns="0" spcFirstLastPara="1" rIns="0" wrap="square" tIns="0">
            <a:spAutoFit/>
          </a:bodyPr>
          <a:lstStyle/>
          <a:p>
            <a:pPr indent="0" lvl="0" marL="0" marR="0" rtl="0" algn="ctr">
              <a:lnSpc>
                <a:spcPct val="112004"/>
              </a:lnSpc>
              <a:spcBef>
                <a:spcPts val="0"/>
              </a:spcBef>
              <a:spcAft>
                <a:spcPts val="0"/>
              </a:spcAft>
              <a:buNone/>
            </a:pPr>
            <a:r>
              <a:rPr lang="en" sz="3000">
                <a:latin typeface="Lilita One"/>
                <a:ea typeface="Lilita One"/>
                <a:cs typeface="Lilita One"/>
                <a:sym typeface="Lilita One"/>
              </a:rPr>
              <a:t>YOLO </a:t>
            </a:r>
            <a:r>
              <a:rPr lang="en" sz="3000">
                <a:latin typeface="Lilita One"/>
                <a:ea typeface="Lilita One"/>
                <a:cs typeface="Lilita One"/>
                <a:sym typeface="Lilita One"/>
              </a:rPr>
              <a:t>is a single-shot detector</a:t>
            </a:r>
            <a:endParaRPr sz="2300">
              <a:latin typeface="Lilita One"/>
              <a:ea typeface="Lilita One"/>
              <a:cs typeface="Lilita One"/>
              <a:sym typeface="Lilita One"/>
            </a:endParaRPr>
          </a:p>
        </p:txBody>
      </p:sp>
      <p:pic>
        <p:nvPicPr>
          <p:cNvPr id="226" name="Google Shape;226;p34"/>
          <p:cNvPicPr preferRelativeResize="0"/>
          <p:nvPr/>
        </p:nvPicPr>
        <p:blipFill rotWithShape="1">
          <a:blip r:embed="rId7">
            <a:alphaModFix/>
          </a:blip>
          <a:srcRect b="0" l="0" r="0" t="0"/>
          <a:stretch/>
        </p:blipFill>
        <p:spPr>
          <a:xfrm>
            <a:off x="7822121" y="-146733"/>
            <a:ext cx="1615057" cy="789910"/>
          </a:xfrm>
          <a:prstGeom prst="rect">
            <a:avLst/>
          </a:prstGeom>
          <a:noFill/>
          <a:ln>
            <a:noFill/>
          </a:ln>
        </p:spPr>
      </p:pic>
      <p:sp>
        <p:nvSpPr>
          <p:cNvPr id="227" name="Google Shape;227;p34"/>
          <p:cNvSpPr txBox="1"/>
          <p:nvPr/>
        </p:nvSpPr>
        <p:spPr>
          <a:xfrm>
            <a:off x="115700" y="906138"/>
            <a:ext cx="4835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rebuchet MS"/>
                <a:ea typeface="Trebuchet MS"/>
                <a:cs typeface="Trebuchet MS"/>
                <a:sym typeface="Trebuchet MS"/>
              </a:rPr>
              <a:t>Object detection algorithms are broadly classified into two categories based on how many times the same input image is passed through a network.</a:t>
            </a:r>
            <a:endParaRPr sz="1500">
              <a:latin typeface="Trebuchet MS"/>
              <a:ea typeface="Trebuchet MS"/>
              <a:cs typeface="Trebuchet MS"/>
              <a:sym typeface="Trebuchet MS"/>
            </a:endParaRPr>
          </a:p>
        </p:txBody>
      </p:sp>
      <p:pic>
        <p:nvPicPr>
          <p:cNvPr id="228" name="Google Shape;228;p34"/>
          <p:cNvPicPr preferRelativeResize="0"/>
          <p:nvPr/>
        </p:nvPicPr>
        <p:blipFill>
          <a:blip r:embed="rId8">
            <a:alphaModFix/>
          </a:blip>
          <a:stretch>
            <a:fillRect/>
          </a:stretch>
        </p:blipFill>
        <p:spPr>
          <a:xfrm>
            <a:off x="4903675" y="795575"/>
            <a:ext cx="4087924" cy="3672549"/>
          </a:xfrm>
          <a:prstGeom prst="rect">
            <a:avLst/>
          </a:prstGeom>
          <a:noFill/>
          <a:ln>
            <a:noFill/>
          </a:ln>
        </p:spPr>
      </p:pic>
      <p:sp>
        <p:nvSpPr>
          <p:cNvPr id="229" name="Google Shape;229;p34"/>
          <p:cNvSpPr txBox="1"/>
          <p:nvPr/>
        </p:nvSpPr>
        <p:spPr>
          <a:xfrm>
            <a:off x="115700" y="1902150"/>
            <a:ext cx="4470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rebuchet MS"/>
                <a:ea typeface="Trebuchet MS"/>
                <a:cs typeface="Trebuchet MS"/>
                <a:sym typeface="Trebuchet MS"/>
              </a:rPr>
              <a:t>Single-shot object detection uses a single pass of the input image to make predictions about the presence and location of objects in the image. It processes an entire image in a single pass, making them computationally efficient.</a:t>
            </a:r>
            <a:endParaRPr sz="150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5"/>
          <p:cNvPicPr preferRelativeResize="0"/>
          <p:nvPr/>
        </p:nvPicPr>
        <p:blipFill rotWithShape="1">
          <a:blip r:embed="rId3">
            <a:alphaModFix/>
          </a:blip>
          <a:srcRect b="0" l="0" r="0" t="0"/>
          <a:stretch/>
        </p:blipFill>
        <p:spPr>
          <a:xfrm>
            <a:off x="853108" y="-211075"/>
            <a:ext cx="2083205" cy="469762"/>
          </a:xfrm>
          <a:prstGeom prst="rect">
            <a:avLst/>
          </a:prstGeom>
          <a:noFill/>
          <a:ln>
            <a:noFill/>
          </a:ln>
        </p:spPr>
      </p:pic>
      <p:sp>
        <p:nvSpPr>
          <p:cNvPr id="235" name="Google Shape;235;p35"/>
          <p:cNvSpPr txBox="1"/>
          <p:nvPr/>
        </p:nvSpPr>
        <p:spPr>
          <a:xfrm>
            <a:off x="340325" y="197075"/>
            <a:ext cx="7889400" cy="400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600">
                <a:latin typeface="Lilita One"/>
                <a:ea typeface="Lilita One"/>
                <a:cs typeface="Lilita One"/>
                <a:sym typeface="Lilita One"/>
              </a:rPr>
              <a:t>How YOLO works:</a:t>
            </a:r>
            <a:endParaRPr sz="2600">
              <a:latin typeface="Lilita One"/>
              <a:ea typeface="Lilita One"/>
              <a:cs typeface="Lilita One"/>
              <a:sym typeface="Lilita One"/>
            </a:endParaRPr>
          </a:p>
        </p:txBody>
      </p:sp>
      <p:pic>
        <p:nvPicPr>
          <p:cNvPr id="236" name="Google Shape;236;p35"/>
          <p:cNvPicPr preferRelativeResize="0"/>
          <p:nvPr/>
        </p:nvPicPr>
        <p:blipFill>
          <a:blip r:embed="rId4">
            <a:alphaModFix/>
          </a:blip>
          <a:stretch>
            <a:fillRect/>
          </a:stretch>
        </p:blipFill>
        <p:spPr>
          <a:xfrm>
            <a:off x="340325" y="1943875"/>
            <a:ext cx="8390650" cy="2586350"/>
          </a:xfrm>
          <a:prstGeom prst="rect">
            <a:avLst/>
          </a:prstGeom>
          <a:noFill/>
          <a:ln>
            <a:noFill/>
          </a:ln>
        </p:spPr>
      </p:pic>
      <p:sp>
        <p:nvSpPr>
          <p:cNvPr id="237" name="Google Shape;237;p35"/>
          <p:cNvSpPr txBox="1"/>
          <p:nvPr/>
        </p:nvSpPr>
        <p:spPr>
          <a:xfrm>
            <a:off x="340325" y="785775"/>
            <a:ext cx="73704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rebuchet MS"/>
                <a:ea typeface="Trebuchet MS"/>
                <a:cs typeface="Trebuchet MS"/>
                <a:sym typeface="Trebuchet MS"/>
              </a:rPr>
              <a:t>YOLO takes the input image and passes it through a CNN, generating a feature map of size S×S, called a grid. YOLO performs object detection at each cell within the S×S grid.</a:t>
            </a:r>
            <a:endParaRPr sz="170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6"/>
          <p:cNvPicPr preferRelativeResize="0"/>
          <p:nvPr/>
        </p:nvPicPr>
        <p:blipFill rotWithShape="1">
          <a:blip r:embed="rId3">
            <a:alphaModFix/>
          </a:blip>
          <a:srcRect b="0" l="0" r="0" t="0"/>
          <a:stretch/>
        </p:blipFill>
        <p:spPr>
          <a:xfrm>
            <a:off x="853108" y="-211075"/>
            <a:ext cx="2083205" cy="469762"/>
          </a:xfrm>
          <a:prstGeom prst="rect">
            <a:avLst/>
          </a:prstGeom>
          <a:noFill/>
          <a:ln>
            <a:noFill/>
          </a:ln>
        </p:spPr>
      </p:pic>
      <p:sp>
        <p:nvSpPr>
          <p:cNvPr id="243" name="Google Shape;243;p36"/>
          <p:cNvSpPr txBox="1"/>
          <p:nvPr/>
        </p:nvSpPr>
        <p:spPr>
          <a:xfrm>
            <a:off x="340325" y="197075"/>
            <a:ext cx="7889400" cy="400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600">
                <a:latin typeface="Lilita One"/>
                <a:ea typeface="Lilita One"/>
                <a:cs typeface="Lilita One"/>
                <a:sym typeface="Lilita One"/>
              </a:rPr>
              <a:t>How YOLO works:</a:t>
            </a:r>
            <a:endParaRPr sz="2600">
              <a:latin typeface="Lilita One"/>
              <a:ea typeface="Lilita One"/>
              <a:cs typeface="Lilita One"/>
              <a:sym typeface="Lilita One"/>
            </a:endParaRPr>
          </a:p>
        </p:txBody>
      </p:sp>
      <p:sp>
        <p:nvSpPr>
          <p:cNvPr id="244" name="Google Shape;244;p36"/>
          <p:cNvSpPr txBox="1"/>
          <p:nvPr/>
        </p:nvSpPr>
        <p:spPr>
          <a:xfrm>
            <a:off x="268075" y="852025"/>
            <a:ext cx="51225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rebuchet MS"/>
                <a:ea typeface="Trebuchet MS"/>
                <a:cs typeface="Trebuchet MS"/>
                <a:sym typeface="Trebuchet MS"/>
              </a:rPr>
              <a:t>In each cell, YOLO predicts B bounding boxes and probabilities for C classes. Each bounding box contains 5 pieces of information: the center coordinates of the bounding box (x, y), the width and height of the bounding box (w, h), and the Objectness score. The </a:t>
            </a:r>
            <a:r>
              <a:rPr lang="en" sz="1500">
                <a:solidFill>
                  <a:schemeClr val="dk1"/>
                </a:solidFill>
                <a:latin typeface="Trebuchet MS"/>
                <a:ea typeface="Trebuchet MS"/>
                <a:cs typeface="Trebuchet MS"/>
                <a:sym typeface="Trebuchet MS"/>
              </a:rPr>
              <a:t>Objectness score</a:t>
            </a:r>
            <a:r>
              <a:rPr lang="en" sz="1500">
                <a:latin typeface="Trebuchet MS"/>
                <a:ea typeface="Trebuchet MS"/>
                <a:cs typeface="Trebuchet MS"/>
                <a:sym typeface="Trebuchet MS"/>
              </a:rPr>
              <a:t> is used to determine whether an object exists within that bounding box or not.</a:t>
            </a:r>
            <a:endParaRPr sz="1500">
              <a:latin typeface="Trebuchet MS"/>
              <a:ea typeface="Trebuchet MS"/>
              <a:cs typeface="Trebuchet MS"/>
              <a:sym typeface="Trebuchet MS"/>
            </a:endParaRPr>
          </a:p>
        </p:txBody>
      </p:sp>
      <p:pic>
        <p:nvPicPr>
          <p:cNvPr id="245" name="Google Shape;245;p36"/>
          <p:cNvPicPr preferRelativeResize="0"/>
          <p:nvPr/>
        </p:nvPicPr>
        <p:blipFill>
          <a:blip r:embed="rId4">
            <a:alphaModFix/>
          </a:blip>
          <a:stretch>
            <a:fillRect/>
          </a:stretch>
        </p:blipFill>
        <p:spPr>
          <a:xfrm>
            <a:off x="5390575" y="477625"/>
            <a:ext cx="3519250" cy="3012100"/>
          </a:xfrm>
          <a:prstGeom prst="rect">
            <a:avLst/>
          </a:prstGeom>
          <a:noFill/>
          <a:ln>
            <a:noFill/>
          </a:ln>
        </p:spPr>
      </p:pic>
      <p:pic>
        <p:nvPicPr>
          <p:cNvPr id="246" name="Google Shape;246;p36"/>
          <p:cNvPicPr preferRelativeResize="0"/>
          <p:nvPr/>
        </p:nvPicPr>
        <p:blipFill>
          <a:blip r:embed="rId5">
            <a:alphaModFix/>
          </a:blip>
          <a:stretch>
            <a:fillRect/>
          </a:stretch>
        </p:blipFill>
        <p:spPr>
          <a:xfrm>
            <a:off x="832012" y="3573875"/>
            <a:ext cx="7479976" cy="1516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7"/>
          <p:cNvPicPr preferRelativeResize="0"/>
          <p:nvPr/>
        </p:nvPicPr>
        <p:blipFill rotWithShape="1">
          <a:blip r:embed="rId3">
            <a:alphaModFix/>
          </a:blip>
          <a:srcRect b="0" l="0" r="0" t="0"/>
          <a:stretch/>
        </p:blipFill>
        <p:spPr>
          <a:xfrm>
            <a:off x="-2573720" y="-805897"/>
            <a:ext cx="5950196" cy="5420088"/>
          </a:xfrm>
          <a:prstGeom prst="rect">
            <a:avLst/>
          </a:prstGeom>
          <a:noFill/>
          <a:ln>
            <a:noFill/>
          </a:ln>
        </p:spPr>
      </p:pic>
      <p:sp>
        <p:nvSpPr>
          <p:cNvPr id="252" name="Google Shape;252;p37"/>
          <p:cNvSpPr/>
          <p:nvPr/>
        </p:nvSpPr>
        <p:spPr>
          <a:xfrm>
            <a:off x="-832320" y="105260"/>
            <a:ext cx="4318184" cy="4284402"/>
          </a:xfrm>
          <a:custGeom>
            <a:rect b="b" l="l" r="r" t="t"/>
            <a:pathLst>
              <a:path extrusionOk="0" h="6442710" w="6493510">
                <a:moveTo>
                  <a:pt x="6424930" y="3939539"/>
                </a:moveTo>
                <a:cubicBezTo>
                  <a:pt x="6150610" y="4605019"/>
                  <a:pt x="5850890" y="5260339"/>
                  <a:pt x="5519420" y="5897879"/>
                </a:cubicBezTo>
                <a:cubicBezTo>
                  <a:pt x="5245100" y="6327139"/>
                  <a:pt x="4709160" y="6226809"/>
                  <a:pt x="4486910" y="5800089"/>
                </a:cubicBezTo>
                <a:cubicBezTo>
                  <a:pt x="4116070" y="6037579"/>
                  <a:pt x="3705860" y="6219189"/>
                  <a:pt x="3285490" y="6348729"/>
                </a:cubicBezTo>
                <a:cubicBezTo>
                  <a:pt x="2970530" y="6442709"/>
                  <a:pt x="2627630" y="6210299"/>
                  <a:pt x="2585720" y="5887719"/>
                </a:cubicBezTo>
                <a:cubicBezTo>
                  <a:pt x="2332990" y="6042660"/>
                  <a:pt x="1969770" y="5947410"/>
                  <a:pt x="1823720" y="5688329"/>
                </a:cubicBezTo>
                <a:cubicBezTo>
                  <a:pt x="1710690" y="5487669"/>
                  <a:pt x="1755140" y="5255259"/>
                  <a:pt x="1818640" y="5045709"/>
                </a:cubicBezTo>
                <a:cubicBezTo>
                  <a:pt x="1579880" y="5026659"/>
                  <a:pt x="1332230" y="5029199"/>
                  <a:pt x="1120140" y="4902199"/>
                </a:cubicBezTo>
                <a:cubicBezTo>
                  <a:pt x="567690" y="4564379"/>
                  <a:pt x="721360" y="3812539"/>
                  <a:pt x="1092200" y="3392169"/>
                </a:cubicBezTo>
                <a:cubicBezTo>
                  <a:pt x="801370" y="3284219"/>
                  <a:pt x="654050" y="2933699"/>
                  <a:pt x="775970" y="2650490"/>
                </a:cubicBezTo>
                <a:cubicBezTo>
                  <a:pt x="335280" y="2708910"/>
                  <a:pt x="0" y="2197100"/>
                  <a:pt x="234950" y="1817369"/>
                </a:cubicBezTo>
                <a:cubicBezTo>
                  <a:pt x="307340" y="1694180"/>
                  <a:pt x="429260" y="1598930"/>
                  <a:pt x="566420" y="1562099"/>
                </a:cubicBezTo>
                <a:cubicBezTo>
                  <a:pt x="1343660" y="1252219"/>
                  <a:pt x="2122170" y="943609"/>
                  <a:pt x="2899410" y="633730"/>
                </a:cubicBezTo>
                <a:cubicBezTo>
                  <a:pt x="3397250" y="435610"/>
                  <a:pt x="3896360" y="237489"/>
                  <a:pt x="4394200" y="39370"/>
                </a:cubicBezTo>
                <a:cubicBezTo>
                  <a:pt x="4536441" y="0"/>
                  <a:pt x="4695191" y="20320"/>
                  <a:pt x="4822191" y="95250"/>
                </a:cubicBezTo>
                <a:cubicBezTo>
                  <a:pt x="5080000" y="246380"/>
                  <a:pt x="5177791" y="599440"/>
                  <a:pt x="5021581" y="855980"/>
                </a:cubicBezTo>
                <a:cubicBezTo>
                  <a:pt x="4923791" y="1005840"/>
                  <a:pt x="4763771" y="1096010"/>
                  <a:pt x="4625341" y="1203960"/>
                </a:cubicBezTo>
                <a:cubicBezTo>
                  <a:pt x="5626100" y="1438910"/>
                  <a:pt x="5784850" y="2627630"/>
                  <a:pt x="5228591" y="3374390"/>
                </a:cubicBezTo>
                <a:cubicBezTo>
                  <a:pt x="5515611" y="3294380"/>
                  <a:pt x="5892800" y="3152140"/>
                  <a:pt x="6169661" y="3312160"/>
                </a:cubicBezTo>
                <a:cubicBezTo>
                  <a:pt x="6383020" y="3432809"/>
                  <a:pt x="6493510" y="3702049"/>
                  <a:pt x="6424930" y="3939539"/>
                </a:cubicBezTo>
                <a:close/>
              </a:path>
            </a:pathLst>
          </a:custGeom>
          <a:blipFill rotWithShape="1">
            <a:blip r:embed="rId4">
              <a:alphaModFix/>
            </a:blip>
            <a:stretch>
              <a:fillRect b="0" l="-33998" r="-17489"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53" name="Google Shape;253;p37"/>
          <p:cNvPicPr preferRelativeResize="0"/>
          <p:nvPr/>
        </p:nvPicPr>
        <p:blipFill rotWithShape="1">
          <a:blip r:embed="rId5">
            <a:alphaModFix/>
          </a:blip>
          <a:srcRect b="0" l="0" r="0" t="0"/>
          <a:stretch/>
        </p:blipFill>
        <p:spPr>
          <a:xfrm>
            <a:off x="3666252" y="1050197"/>
            <a:ext cx="792450" cy="784524"/>
          </a:xfrm>
          <a:prstGeom prst="rect">
            <a:avLst/>
          </a:prstGeom>
          <a:noFill/>
          <a:ln>
            <a:noFill/>
          </a:ln>
        </p:spPr>
      </p:pic>
      <p:sp>
        <p:nvSpPr>
          <p:cNvPr id="254" name="Google Shape;254;p37"/>
          <p:cNvSpPr txBox="1"/>
          <p:nvPr/>
        </p:nvSpPr>
        <p:spPr>
          <a:xfrm>
            <a:off x="3238048" y="1169900"/>
            <a:ext cx="6649200" cy="692700"/>
          </a:xfrm>
          <a:prstGeom prst="rect">
            <a:avLst/>
          </a:prstGeom>
          <a:noFill/>
          <a:ln>
            <a:noFill/>
          </a:ln>
        </p:spPr>
        <p:txBody>
          <a:bodyPr anchorCtr="0" anchor="t" bIns="0" lIns="0" spcFirstLastPara="1" rIns="0" wrap="square" tIns="0">
            <a:spAutoFit/>
          </a:bodyPr>
          <a:lstStyle/>
          <a:p>
            <a:pPr indent="0" lvl="0" marL="457200" marR="0" rtl="0" algn="l">
              <a:lnSpc>
                <a:spcPct val="112004"/>
              </a:lnSpc>
              <a:spcBef>
                <a:spcPts val="0"/>
              </a:spcBef>
              <a:spcAft>
                <a:spcPts val="0"/>
              </a:spcAft>
              <a:buNone/>
            </a:pPr>
            <a:r>
              <a:rPr lang="en" sz="4500">
                <a:solidFill>
                  <a:schemeClr val="dk1"/>
                </a:solidFill>
                <a:latin typeface="Lilita One"/>
                <a:ea typeface="Lilita One"/>
                <a:cs typeface="Lilita One"/>
                <a:sym typeface="Lilita One"/>
              </a:rPr>
              <a:t>04.  API</a:t>
            </a:r>
            <a:endParaRPr sz="4500">
              <a:solidFill>
                <a:schemeClr val="dk1"/>
              </a:solidFill>
              <a:latin typeface="Lilita One"/>
              <a:ea typeface="Lilita One"/>
              <a:cs typeface="Lilita One"/>
              <a:sym typeface="Lilita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8"/>
          <p:cNvPicPr preferRelativeResize="0"/>
          <p:nvPr/>
        </p:nvPicPr>
        <p:blipFill rotWithShape="1">
          <a:blip r:embed="rId3">
            <a:alphaModFix/>
          </a:blip>
          <a:srcRect b="0" l="0" r="0" t="0"/>
          <a:stretch/>
        </p:blipFill>
        <p:spPr>
          <a:xfrm>
            <a:off x="-1037138" y="2270420"/>
            <a:ext cx="4143245" cy="4117981"/>
          </a:xfrm>
          <a:prstGeom prst="rect">
            <a:avLst/>
          </a:prstGeom>
          <a:noFill/>
          <a:ln>
            <a:noFill/>
          </a:ln>
        </p:spPr>
      </p:pic>
      <p:pic>
        <p:nvPicPr>
          <p:cNvPr id="260" name="Google Shape;260;p38"/>
          <p:cNvPicPr preferRelativeResize="0"/>
          <p:nvPr/>
        </p:nvPicPr>
        <p:blipFill rotWithShape="1">
          <a:blip r:embed="rId4">
            <a:alphaModFix/>
          </a:blip>
          <a:srcRect b="0" l="0" r="0" t="0"/>
          <a:stretch/>
        </p:blipFill>
        <p:spPr>
          <a:xfrm>
            <a:off x="248449" y="4857667"/>
            <a:ext cx="404181" cy="331429"/>
          </a:xfrm>
          <a:prstGeom prst="rect">
            <a:avLst/>
          </a:prstGeom>
          <a:noFill/>
          <a:ln>
            <a:noFill/>
          </a:ln>
        </p:spPr>
      </p:pic>
      <p:pic>
        <p:nvPicPr>
          <p:cNvPr id="261" name="Google Shape;261;p38"/>
          <p:cNvPicPr preferRelativeResize="0"/>
          <p:nvPr/>
        </p:nvPicPr>
        <p:blipFill rotWithShape="1">
          <a:blip r:embed="rId5">
            <a:alphaModFix/>
          </a:blip>
          <a:srcRect b="0" l="0" r="0" t="0"/>
          <a:stretch/>
        </p:blipFill>
        <p:spPr>
          <a:xfrm>
            <a:off x="-190695" y="3078989"/>
            <a:ext cx="606399" cy="416121"/>
          </a:xfrm>
          <a:prstGeom prst="rect">
            <a:avLst/>
          </a:prstGeom>
          <a:noFill/>
          <a:ln>
            <a:noFill/>
          </a:ln>
        </p:spPr>
      </p:pic>
      <p:pic>
        <p:nvPicPr>
          <p:cNvPr id="262" name="Google Shape;262;p38"/>
          <p:cNvPicPr preferRelativeResize="0"/>
          <p:nvPr/>
        </p:nvPicPr>
        <p:blipFill rotWithShape="1">
          <a:blip r:embed="rId6">
            <a:alphaModFix/>
          </a:blip>
          <a:srcRect b="0" l="0" r="0" t="0"/>
          <a:stretch/>
        </p:blipFill>
        <p:spPr>
          <a:xfrm>
            <a:off x="1953707" y="5208548"/>
            <a:ext cx="304265" cy="514613"/>
          </a:xfrm>
          <a:prstGeom prst="rect">
            <a:avLst/>
          </a:prstGeom>
          <a:noFill/>
          <a:ln>
            <a:noFill/>
          </a:ln>
        </p:spPr>
      </p:pic>
      <p:sp>
        <p:nvSpPr>
          <p:cNvPr id="263" name="Google Shape;263;p38"/>
          <p:cNvSpPr txBox="1"/>
          <p:nvPr/>
        </p:nvSpPr>
        <p:spPr>
          <a:xfrm>
            <a:off x="2643446" y="542070"/>
            <a:ext cx="3857100" cy="461700"/>
          </a:xfrm>
          <a:prstGeom prst="rect">
            <a:avLst/>
          </a:prstGeom>
          <a:noFill/>
          <a:ln>
            <a:noFill/>
          </a:ln>
        </p:spPr>
        <p:txBody>
          <a:bodyPr anchorCtr="0" anchor="t" bIns="0" lIns="0" spcFirstLastPara="1" rIns="0" wrap="square" tIns="0">
            <a:spAutoFit/>
          </a:bodyPr>
          <a:lstStyle/>
          <a:p>
            <a:pPr indent="0" lvl="0" marL="0" marR="0" rtl="0" algn="ctr">
              <a:lnSpc>
                <a:spcPct val="112004"/>
              </a:lnSpc>
              <a:spcBef>
                <a:spcPts val="0"/>
              </a:spcBef>
              <a:spcAft>
                <a:spcPts val="0"/>
              </a:spcAft>
              <a:buNone/>
            </a:pPr>
            <a:r>
              <a:rPr lang="en" sz="3000">
                <a:latin typeface="Lilita One"/>
                <a:ea typeface="Lilita One"/>
                <a:cs typeface="Lilita One"/>
                <a:sym typeface="Lilita One"/>
              </a:rPr>
              <a:t>API</a:t>
            </a:r>
            <a:endParaRPr sz="700"/>
          </a:p>
        </p:txBody>
      </p:sp>
      <p:pic>
        <p:nvPicPr>
          <p:cNvPr id="264" name="Google Shape;264;p38"/>
          <p:cNvPicPr preferRelativeResize="0"/>
          <p:nvPr/>
        </p:nvPicPr>
        <p:blipFill rotWithShape="1">
          <a:blip r:embed="rId7">
            <a:alphaModFix/>
          </a:blip>
          <a:srcRect b="0" l="0" r="0" t="0"/>
          <a:stretch/>
        </p:blipFill>
        <p:spPr>
          <a:xfrm>
            <a:off x="7822121" y="-146733"/>
            <a:ext cx="1615057" cy="789910"/>
          </a:xfrm>
          <a:prstGeom prst="rect">
            <a:avLst/>
          </a:prstGeom>
          <a:noFill/>
          <a:ln>
            <a:noFill/>
          </a:ln>
        </p:spPr>
      </p:pic>
      <p:sp>
        <p:nvSpPr>
          <p:cNvPr id="265" name="Google Shape;265;p38"/>
          <p:cNvSpPr txBox="1"/>
          <p:nvPr/>
        </p:nvSpPr>
        <p:spPr>
          <a:xfrm>
            <a:off x="2595400" y="1748600"/>
            <a:ext cx="3857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Montserrat"/>
                <a:ea typeface="Montserrat"/>
                <a:cs typeface="Montserrat"/>
                <a:sym typeface="Montserrat"/>
              </a:rPr>
              <a:t>Gồm 2 phương thức: </a:t>
            </a:r>
            <a:endParaRPr sz="1500">
              <a:latin typeface="Montserrat"/>
              <a:ea typeface="Montserrat"/>
              <a:cs typeface="Montserrat"/>
              <a:sym typeface="Montserrat"/>
            </a:endParaRPr>
          </a:p>
          <a:p>
            <a:pPr indent="457200" lvl="0" marL="0" rtl="0" algn="l">
              <a:spcBef>
                <a:spcPts val="0"/>
              </a:spcBef>
              <a:spcAft>
                <a:spcPts val="0"/>
              </a:spcAft>
              <a:buNone/>
            </a:pPr>
            <a:r>
              <a:rPr lang="en" sz="1500">
                <a:latin typeface="Montserrat"/>
                <a:ea typeface="Montserrat"/>
                <a:cs typeface="Montserrat"/>
                <a:sym typeface="Montserrat"/>
              </a:rPr>
              <a:t>post (upload video / ảnh) </a:t>
            </a:r>
            <a:endParaRPr sz="1500">
              <a:latin typeface="Montserrat"/>
              <a:ea typeface="Montserrat"/>
              <a:cs typeface="Montserrat"/>
              <a:sym typeface="Montserrat"/>
            </a:endParaRPr>
          </a:p>
          <a:p>
            <a:pPr indent="457200" lvl="0" marL="0" rtl="0" algn="l">
              <a:spcBef>
                <a:spcPts val="0"/>
              </a:spcBef>
              <a:spcAft>
                <a:spcPts val="0"/>
              </a:spcAft>
              <a:buNone/>
            </a:pPr>
            <a:r>
              <a:rPr lang="en" sz="1500">
                <a:latin typeface="Montserrat"/>
                <a:ea typeface="Montserrat"/>
                <a:cs typeface="Montserrat"/>
                <a:sym typeface="Montserrat"/>
              </a:rPr>
              <a:t>get (download video / ảnh)</a:t>
            </a:r>
            <a:endParaRPr sz="1500">
              <a:latin typeface="Montserrat"/>
              <a:ea typeface="Montserrat"/>
              <a:cs typeface="Montserrat"/>
              <a:sym typeface="Montserrat"/>
            </a:endParaRPr>
          </a:p>
        </p:txBody>
      </p:sp>
      <p:pic>
        <p:nvPicPr>
          <p:cNvPr id="266" name="Google Shape;266;p38"/>
          <p:cNvPicPr preferRelativeResize="0"/>
          <p:nvPr/>
        </p:nvPicPr>
        <p:blipFill>
          <a:blip r:embed="rId8">
            <a:alphaModFix/>
          </a:blip>
          <a:stretch>
            <a:fillRect/>
          </a:stretch>
        </p:blipFill>
        <p:spPr>
          <a:xfrm>
            <a:off x="1905007" y="2855100"/>
            <a:ext cx="5334000" cy="1304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9"/>
          <p:cNvPicPr preferRelativeResize="0"/>
          <p:nvPr/>
        </p:nvPicPr>
        <p:blipFill rotWithShape="1">
          <a:blip r:embed="rId3">
            <a:alphaModFix/>
          </a:blip>
          <a:srcRect b="0" l="0" r="0" t="0"/>
          <a:stretch/>
        </p:blipFill>
        <p:spPr>
          <a:xfrm>
            <a:off x="-2573720" y="-805897"/>
            <a:ext cx="5950196" cy="5420088"/>
          </a:xfrm>
          <a:prstGeom prst="rect">
            <a:avLst/>
          </a:prstGeom>
          <a:noFill/>
          <a:ln>
            <a:noFill/>
          </a:ln>
        </p:spPr>
      </p:pic>
      <p:sp>
        <p:nvSpPr>
          <p:cNvPr id="272" name="Google Shape;272;p39"/>
          <p:cNvSpPr/>
          <p:nvPr/>
        </p:nvSpPr>
        <p:spPr>
          <a:xfrm>
            <a:off x="-832320" y="105260"/>
            <a:ext cx="4318184" cy="4284402"/>
          </a:xfrm>
          <a:custGeom>
            <a:rect b="b" l="l" r="r" t="t"/>
            <a:pathLst>
              <a:path extrusionOk="0" h="6442710" w="6493510">
                <a:moveTo>
                  <a:pt x="6424930" y="3939539"/>
                </a:moveTo>
                <a:cubicBezTo>
                  <a:pt x="6150610" y="4605019"/>
                  <a:pt x="5850890" y="5260339"/>
                  <a:pt x="5519420" y="5897879"/>
                </a:cubicBezTo>
                <a:cubicBezTo>
                  <a:pt x="5245100" y="6327139"/>
                  <a:pt x="4709160" y="6226809"/>
                  <a:pt x="4486910" y="5800089"/>
                </a:cubicBezTo>
                <a:cubicBezTo>
                  <a:pt x="4116070" y="6037579"/>
                  <a:pt x="3705860" y="6219189"/>
                  <a:pt x="3285490" y="6348729"/>
                </a:cubicBezTo>
                <a:cubicBezTo>
                  <a:pt x="2970530" y="6442709"/>
                  <a:pt x="2627630" y="6210299"/>
                  <a:pt x="2585720" y="5887719"/>
                </a:cubicBezTo>
                <a:cubicBezTo>
                  <a:pt x="2332990" y="6042660"/>
                  <a:pt x="1969770" y="5947410"/>
                  <a:pt x="1823720" y="5688329"/>
                </a:cubicBezTo>
                <a:cubicBezTo>
                  <a:pt x="1710690" y="5487669"/>
                  <a:pt x="1755140" y="5255259"/>
                  <a:pt x="1818640" y="5045709"/>
                </a:cubicBezTo>
                <a:cubicBezTo>
                  <a:pt x="1579880" y="5026659"/>
                  <a:pt x="1332230" y="5029199"/>
                  <a:pt x="1120140" y="4902199"/>
                </a:cubicBezTo>
                <a:cubicBezTo>
                  <a:pt x="567690" y="4564379"/>
                  <a:pt x="721360" y="3812539"/>
                  <a:pt x="1092200" y="3392169"/>
                </a:cubicBezTo>
                <a:cubicBezTo>
                  <a:pt x="801370" y="3284219"/>
                  <a:pt x="654050" y="2933699"/>
                  <a:pt x="775970" y="2650490"/>
                </a:cubicBezTo>
                <a:cubicBezTo>
                  <a:pt x="335280" y="2708910"/>
                  <a:pt x="0" y="2197100"/>
                  <a:pt x="234950" y="1817369"/>
                </a:cubicBezTo>
                <a:cubicBezTo>
                  <a:pt x="307340" y="1694180"/>
                  <a:pt x="429260" y="1598930"/>
                  <a:pt x="566420" y="1562099"/>
                </a:cubicBezTo>
                <a:cubicBezTo>
                  <a:pt x="1343660" y="1252219"/>
                  <a:pt x="2122170" y="943609"/>
                  <a:pt x="2899410" y="633730"/>
                </a:cubicBezTo>
                <a:cubicBezTo>
                  <a:pt x="3397250" y="435610"/>
                  <a:pt x="3896360" y="237489"/>
                  <a:pt x="4394200" y="39370"/>
                </a:cubicBezTo>
                <a:cubicBezTo>
                  <a:pt x="4536441" y="0"/>
                  <a:pt x="4695191" y="20320"/>
                  <a:pt x="4822191" y="95250"/>
                </a:cubicBezTo>
                <a:cubicBezTo>
                  <a:pt x="5080000" y="246380"/>
                  <a:pt x="5177791" y="599440"/>
                  <a:pt x="5021581" y="855980"/>
                </a:cubicBezTo>
                <a:cubicBezTo>
                  <a:pt x="4923791" y="1005840"/>
                  <a:pt x="4763771" y="1096010"/>
                  <a:pt x="4625341" y="1203960"/>
                </a:cubicBezTo>
                <a:cubicBezTo>
                  <a:pt x="5626100" y="1438910"/>
                  <a:pt x="5784850" y="2627630"/>
                  <a:pt x="5228591" y="3374390"/>
                </a:cubicBezTo>
                <a:cubicBezTo>
                  <a:pt x="5515611" y="3294380"/>
                  <a:pt x="5892800" y="3152140"/>
                  <a:pt x="6169661" y="3312160"/>
                </a:cubicBezTo>
                <a:cubicBezTo>
                  <a:pt x="6383020" y="3432809"/>
                  <a:pt x="6493510" y="3702049"/>
                  <a:pt x="6424930" y="3939539"/>
                </a:cubicBezTo>
                <a:close/>
              </a:path>
            </a:pathLst>
          </a:custGeom>
          <a:blipFill rotWithShape="1">
            <a:blip r:embed="rId4">
              <a:alphaModFix/>
            </a:blip>
            <a:stretch>
              <a:fillRect b="0" l="-33998" r="-17489"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73" name="Google Shape;273;p39"/>
          <p:cNvPicPr preferRelativeResize="0"/>
          <p:nvPr/>
        </p:nvPicPr>
        <p:blipFill rotWithShape="1">
          <a:blip r:embed="rId5">
            <a:alphaModFix/>
          </a:blip>
          <a:srcRect b="0" l="0" r="0" t="0"/>
          <a:stretch/>
        </p:blipFill>
        <p:spPr>
          <a:xfrm>
            <a:off x="3666252" y="1050197"/>
            <a:ext cx="792450" cy="784524"/>
          </a:xfrm>
          <a:prstGeom prst="rect">
            <a:avLst/>
          </a:prstGeom>
          <a:noFill/>
          <a:ln>
            <a:noFill/>
          </a:ln>
        </p:spPr>
      </p:pic>
      <p:sp>
        <p:nvSpPr>
          <p:cNvPr id="274" name="Google Shape;274;p39"/>
          <p:cNvSpPr txBox="1"/>
          <p:nvPr/>
        </p:nvSpPr>
        <p:spPr>
          <a:xfrm>
            <a:off x="3105398" y="1351200"/>
            <a:ext cx="6649200" cy="1468500"/>
          </a:xfrm>
          <a:prstGeom prst="rect">
            <a:avLst/>
          </a:prstGeom>
          <a:noFill/>
          <a:ln>
            <a:noFill/>
          </a:ln>
        </p:spPr>
        <p:txBody>
          <a:bodyPr anchorCtr="0" anchor="t" bIns="0" lIns="0" spcFirstLastPara="1" rIns="0" wrap="square" tIns="0">
            <a:spAutoFit/>
          </a:bodyPr>
          <a:lstStyle/>
          <a:p>
            <a:pPr indent="0" lvl="0" marL="457200" marR="0" rtl="0" algn="l">
              <a:lnSpc>
                <a:spcPct val="112004"/>
              </a:lnSpc>
              <a:spcBef>
                <a:spcPts val="0"/>
              </a:spcBef>
              <a:spcAft>
                <a:spcPts val="0"/>
              </a:spcAft>
              <a:buNone/>
            </a:pPr>
            <a:r>
              <a:rPr lang="en" sz="4500">
                <a:solidFill>
                  <a:schemeClr val="dk1"/>
                </a:solidFill>
                <a:latin typeface="Lilita One"/>
                <a:ea typeface="Lilita One"/>
                <a:cs typeface="Lilita One"/>
                <a:sym typeface="Lilita One"/>
              </a:rPr>
              <a:t>05. DEMONSTRATION</a:t>
            </a:r>
            <a:endParaRPr sz="4500">
              <a:solidFill>
                <a:schemeClr val="dk1"/>
              </a:solidFill>
              <a:latin typeface="Lilita One"/>
              <a:ea typeface="Lilita One"/>
              <a:cs typeface="Lilita One"/>
              <a:sym typeface="Lilita One"/>
            </a:endParaRPr>
          </a:p>
          <a:p>
            <a:pPr indent="0" lvl="0" marL="457200" marR="0" rtl="0" algn="l">
              <a:lnSpc>
                <a:spcPct val="112004"/>
              </a:lnSpc>
              <a:spcBef>
                <a:spcPts val="0"/>
              </a:spcBef>
              <a:spcAft>
                <a:spcPts val="0"/>
              </a:spcAft>
              <a:buNone/>
            </a:pPr>
            <a:r>
              <a:t/>
            </a:r>
            <a:endParaRPr sz="4500">
              <a:solidFill>
                <a:schemeClr val="dk1"/>
              </a:solidFill>
              <a:latin typeface="Lilita One"/>
              <a:ea typeface="Lilita One"/>
              <a:cs typeface="Lilita One"/>
              <a:sym typeface="Lilita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0"/>
          <p:cNvPicPr preferRelativeResize="0"/>
          <p:nvPr/>
        </p:nvPicPr>
        <p:blipFill rotWithShape="1">
          <a:blip r:embed="rId3">
            <a:alphaModFix/>
          </a:blip>
          <a:srcRect b="0" l="0" r="0" t="0"/>
          <a:stretch/>
        </p:blipFill>
        <p:spPr>
          <a:xfrm flipH="1">
            <a:off x="486590" y="4638001"/>
            <a:ext cx="4594468" cy="1602321"/>
          </a:xfrm>
          <a:prstGeom prst="rect">
            <a:avLst/>
          </a:prstGeom>
          <a:noFill/>
          <a:ln>
            <a:noFill/>
          </a:ln>
        </p:spPr>
      </p:pic>
      <p:pic>
        <p:nvPicPr>
          <p:cNvPr id="280" name="Google Shape;280;p40"/>
          <p:cNvPicPr preferRelativeResize="0"/>
          <p:nvPr/>
        </p:nvPicPr>
        <p:blipFill rotWithShape="1">
          <a:blip r:embed="rId4">
            <a:alphaModFix/>
          </a:blip>
          <a:srcRect b="0" l="0" r="0" t="0"/>
          <a:stretch/>
        </p:blipFill>
        <p:spPr>
          <a:xfrm>
            <a:off x="-238061" y="-107400"/>
            <a:ext cx="2083205" cy="469762"/>
          </a:xfrm>
          <a:prstGeom prst="rect">
            <a:avLst/>
          </a:prstGeom>
          <a:noFill/>
          <a:ln>
            <a:noFill/>
          </a:ln>
        </p:spPr>
      </p:pic>
      <p:sp>
        <p:nvSpPr>
          <p:cNvPr id="281" name="Google Shape;281;p40"/>
          <p:cNvSpPr txBox="1"/>
          <p:nvPr/>
        </p:nvSpPr>
        <p:spPr>
          <a:xfrm>
            <a:off x="1946100" y="508100"/>
            <a:ext cx="5251800" cy="492600"/>
          </a:xfrm>
          <a:prstGeom prst="rect">
            <a:avLst/>
          </a:prstGeom>
          <a:noFill/>
          <a:ln>
            <a:noFill/>
          </a:ln>
        </p:spPr>
        <p:txBody>
          <a:bodyPr anchorCtr="0" anchor="t" bIns="0" lIns="0" spcFirstLastPara="1" rIns="0" wrap="square" tIns="0">
            <a:spAutoFit/>
          </a:bodyPr>
          <a:lstStyle/>
          <a:p>
            <a:pPr indent="0" lvl="0" marL="0" marR="0" rtl="0" algn="l">
              <a:lnSpc>
                <a:spcPct val="112004"/>
              </a:lnSpc>
              <a:spcBef>
                <a:spcPts val="0"/>
              </a:spcBef>
              <a:spcAft>
                <a:spcPts val="0"/>
              </a:spcAft>
              <a:buNone/>
            </a:pPr>
            <a:r>
              <a:rPr b="1" lang="en" sz="3200">
                <a:latin typeface="Lexend"/>
                <a:ea typeface="Lexend"/>
                <a:cs typeface="Lexend"/>
                <a:sym typeface="Lexend"/>
              </a:rPr>
              <a:t>PHÂN CÔNG CÔNG VIỆC</a:t>
            </a:r>
            <a:endParaRPr b="1" sz="900">
              <a:latin typeface="Lexend"/>
              <a:ea typeface="Lexend"/>
              <a:cs typeface="Lexend"/>
              <a:sym typeface="Lexend"/>
            </a:endParaRPr>
          </a:p>
        </p:txBody>
      </p:sp>
      <p:graphicFrame>
        <p:nvGraphicFramePr>
          <p:cNvPr id="282" name="Google Shape;282;p40"/>
          <p:cNvGraphicFramePr/>
          <p:nvPr/>
        </p:nvGraphicFramePr>
        <p:xfrm>
          <a:off x="952500" y="1360225"/>
          <a:ext cx="3000000" cy="3000000"/>
        </p:xfrm>
        <a:graphic>
          <a:graphicData uri="http://schemas.openxmlformats.org/drawingml/2006/table">
            <a:tbl>
              <a:tblPr>
                <a:noFill/>
                <a:tableStyleId>{AF0088E4-996B-498D-9FAB-DBBC98B36785}</a:tableStyleId>
              </a:tblPr>
              <a:tblGrid>
                <a:gridCol w="2413000"/>
                <a:gridCol w="2413000"/>
                <a:gridCol w="2413000"/>
              </a:tblGrid>
              <a:tr h="381000">
                <a:tc>
                  <a:txBody>
                    <a:bodyPr/>
                    <a:lstStyle/>
                    <a:p>
                      <a:pPr indent="0" lvl="0" marL="0" rtl="0" algn="l">
                        <a:spcBef>
                          <a:spcPts val="0"/>
                        </a:spcBef>
                        <a:spcAft>
                          <a:spcPts val="0"/>
                        </a:spcAft>
                        <a:buNone/>
                      </a:pPr>
                      <a:r>
                        <a:rPr lang="en"/>
                        <a:t>Họ và Tên</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Phân công công việc</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Nội dung công việc</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Trần Nhật Đức</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Train model, làm slide</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Train model bằng Yolov5 với bộ dữ liệu kaggle</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Hồ Trung Tín</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Triển khai model, xây dựng hàm để deloy lên API</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Xây dựng hàm, fix bug</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Nguyễn Đức Tuệ</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Xây dựng API</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Xây dựng server API với hai phương thức là post(upload .jpg và .mp4) và get(download .jpg và .mp4) </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1"/>
          <p:cNvPicPr preferRelativeResize="0"/>
          <p:nvPr/>
        </p:nvPicPr>
        <p:blipFill rotWithShape="1">
          <a:blip r:embed="rId3">
            <a:alphaModFix/>
          </a:blip>
          <a:srcRect b="0" l="0" r="0" t="0"/>
          <a:stretch/>
        </p:blipFill>
        <p:spPr>
          <a:xfrm>
            <a:off x="48449" y="870116"/>
            <a:ext cx="447264" cy="442791"/>
          </a:xfrm>
          <a:prstGeom prst="rect">
            <a:avLst/>
          </a:prstGeom>
          <a:noFill/>
          <a:ln>
            <a:noFill/>
          </a:ln>
        </p:spPr>
      </p:pic>
      <p:pic>
        <p:nvPicPr>
          <p:cNvPr id="288" name="Google Shape;288;p41"/>
          <p:cNvPicPr preferRelativeResize="0"/>
          <p:nvPr/>
        </p:nvPicPr>
        <p:blipFill rotWithShape="1">
          <a:blip r:embed="rId4">
            <a:alphaModFix/>
          </a:blip>
          <a:srcRect b="0" l="0" r="0" t="0"/>
          <a:stretch/>
        </p:blipFill>
        <p:spPr>
          <a:xfrm>
            <a:off x="160113" y="953572"/>
            <a:ext cx="232442" cy="275878"/>
          </a:xfrm>
          <a:prstGeom prst="rect">
            <a:avLst/>
          </a:prstGeom>
          <a:noFill/>
          <a:ln>
            <a:noFill/>
          </a:ln>
        </p:spPr>
      </p:pic>
      <p:pic>
        <p:nvPicPr>
          <p:cNvPr id="289" name="Google Shape;289;p41"/>
          <p:cNvPicPr preferRelativeResize="0"/>
          <p:nvPr/>
        </p:nvPicPr>
        <p:blipFill rotWithShape="1">
          <a:blip r:embed="rId5">
            <a:alphaModFix/>
          </a:blip>
          <a:srcRect b="0" l="0" r="0" t="0"/>
          <a:stretch/>
        </p:blipFill>
        <p:spPr>
          <a:xfrm rot="5400000">
            <a:off x="4733034" y="1951506"/>
            <a:ext cx="7952227" cy="1735032"/>
          </a:xfrm>
          <a:prstGeom prst="rect">
            <a:avLst/>
          </a:prstGeom>
          <a:noFill/>
          <a:ln>
            <a:noFill/>
          </a:ln>
        </p:spPr>
      </p:pic>
      <p:sp>
        <p:nvSpPr>
          <p:cNvPr id="290" name="Google Shape;290;p41"/>
          <p:cNvSpPr/>
          <p:nvPr/>
        </p:nvSpPr>
        <p:spPr>
          <a:xfrm>
            <a:off x="7214830" y="576939"/>
            <a:ext cx="3207258" cy="3733695"/>
          </a:xfrm>
          <a:custGeom>
            <a:rect b="b" l="l" r="r" t="t"/>
            <a:pathLst>
              <a:path extrusionOk="0" h="7214870" w="6197600">
                <a:moveTo>
                  <a:pt x="4996180" y="7214870"/>
                </a:moveTo>
                <a:lnTo>
                  <a:pt x="3949700" y="7012940"/>
                </a:lnTo>
                <a:lnTo>
                  <a:pt x="1168400" y="7012940"/>
                </a:lnTo>
                <a:lnTo>
                  <a:pt x="1168400" y="6455410"/>
                </a:lnTo>
                <a:lnTo>
                  <a:pt x="965200" y="6487160"/>
                </a:lnTo>
                <a:lnTo>
                  <a:pt x="0" y="210820"/>
                </a:lnTo>
                <a:lnTo>
                  <a:pt x="1371600" y="0"/>
                </a:lnTo>
                <a:lnTo>
                  <a:pt x="1441450" y="453390"/>
                </a:lnTo>
                <a:lnTo>
                  <a:pt x="4424680" y="453390"/>
                </a:lnTo>
                <a:lnTo>
                  <a:pt x="4424680" y="2851150"/>
                </a:lnTo>
                <a:lnTo>
                  <a:pt x="4836160" y="717550"/>
                </a:lnTo>
                <a:lnTo>
                  <a:pt x="6197600" y="980440"/>
                </a:lnTo>
                <a:lnTo>
                  <a:pt x="4996180" y="7214870"/>
                </a:lnTo>
                <a:close/>
              </a:path>
            </a:pathLst>
          </a:custGeom>
          <a:blipFill rotWithShape="1">
            <a:blip r:embed="rId6">
              <a:alphaModFix/>
            </a:blip>
            <a:stretch>
              <a:fillRect b="0" l="0" r="-74617" t="0"/>
            </a:stretch>
          </a:blipFill>
          <a:ln>
            <a:noFill/>
          </a:ln>
        </p:spPr>
      </p:sp>
      <p:pic>
        <p:nvPicPr>
          <p:cNvPr id="291" name="Google Shape;291;p41"/>
          <p:cNvPicPr preferRelativeResize="0"/>
          <p:nvPr/>
        </p:nvPicPr>
        <p:blipFill rotWithShape="1">
          <a:blip r:embed="rId7">
            <a:alphaModFix/>
          </a:blip>
          <a:srcRect b="0" l="0" r="0" t="0"/>
          <a:stretch/>
        </p:blipFill>
        <p:spPr>
          <a:xfrm>
            <a:off x="819983" y="234925"/>
            <a:ext cx="2083205" cy="469762"/>
          </a:xfrm>
          <a:prstGeom prst="rect">
            <a:avLst/>
          </a:prstGeom>
          <a:noFill/>
          <a:ln>
            <a:noFill/>
          </a:ln>
        </p:spPr>
      </p:pic>
      <p:sp>
        <p:nvSpPr>
          <p:cNvPr id="292" name="Google Shape;292;p41"/>
          <p:cNvSpPr txBox="1"/>
          <p:nvPr/>
        </p:nvSpPr>
        <p:spPr>
          <a:xfrm>
            <a:off x="985252" y="460281"/>
            <a:ext cx="3244800" cy="461700"/>
          </a:xfrm>
          <a:prstGeom prst="rect">
            <a:avLst/>
          </a:prstGeom>
          <a:noFill/>
          <a:ln>
            <a:noFill/>
          </a:ln>
        </p:spPr>
        <p:txBody>
          <a:bodyPr anchorCtr="0" anchor="t" bIns="0" lIns="0" spcFirstLastPara="1" rIns="0" wrap="square" tIns="0">
            <a:spAutoFit/>
          </a:bodyPr>
          <a:lstStyle/>
          <a:p>
            <a:pPr indent="0" lvl="0" marL="0" marR="0" rtl="0" algn="l">
              <a:lnSpc>
                <a:spcPct val="112004"/>
              </a:lnSpc>
              <a:spcBef>
                <a:spcPts val="0"/>
              </a:spcBef>
              <a:spcAft>
                <a:spcPts val="0"/>
              </a:spcAft>
              <a:buNone/>
            </a:pPr>
            <a:r>
              <a:rPr lang="en" sz="3000">
                <a:latin typeface="Lilita One"/>
                <a:ea typeface="Lilita One"/>
                <a:cs typeface="Lilita One"/>
                <a:sym typeface="Lilita One"/>
              </a:rPr>
              <a:t>REFERENCES:</a:t>
            </a:r>
            <a:endParaRPr sz="700"/>
          </a:p>
        </p:txBody>
      </p:sp>
      <p:sp>
        <p:nvSpPr>
          <p:cNvPr id="293" name="Google Shape;293;p41"/>
          <p:cNvSpPr txBox="1"/>
          <p:nvPr/>
        </p:nvSpPr>
        <p:spPr>
          <a:xfrm>
            <a:off x="-181075" y="870124"/>
            <a:ext cx="7395900" cy="6003000"/>
          </a:xfrm>
          <a:prstGeom prst="rect">
            <a:avLst/>
          </a:prstGeom>
          <a:noFill/>
          <a:ln>
            <a:noFill/>
          </a:ln>
        </p:spPr>
        <p:txBody>
          <a:bodyPr anchorCtr="0" anchor="t" bIns="91425" lIns="91425" spcFirstLastPara="1" rIns="91425" wrap="square" tIns="91425">
            <a:spAutoFit/>
          </a:bodyPr>
          <a:lstStyle/>
          <a:p>
            <a:pPr indent="-317500" lvl="1" marL="914400" rtl="0" algn="l">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8"/>
              </a:rPr>
              <a:t>https://towardsdatascience.com/face-mask-detection-using-yolov5-3734ca0d60d8</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914400" rtl="0" algn="l">
              <a:spcBef>
                <a:spcPts val="0"/>
              </a:spcBef>
              <a:spcAft>
                <a:spcPts val="0"/>
              </a:spcAft>
              <a:buNone/>
            </a:pPr>
            <a:r>
              <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9"/>
              </a:rPr>
              <a:t>https://github.com/iAmEthanMai/mask-detection-dataset</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914400" rtl="0" algn="l">
              <a:spcBef>
                <a:spcPts val="0"/>
              </a:spcBef>
              <a:spcAft>
                <a:spcPts val="0"/>
              </a:spcAft>
              <a:buNone/>
            </a:pPr>
            <a:r>
              <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0"/>
              </a:rPr>
              <a:t>https://medium.com/analytics-vidhya/covid-19-face-mask-detection-using-yolov5-8687e5942c81</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914400" rtl="0" algn="l">
              <a:spcBef>
                <a:spcPts val="0"/>
              </a:spcBef>
              <a:spcAft>
                <a:spcPts val="0"/>
              </a:spcAft>
              <a:buNone/>
            </a:pPr>
            <a:r>
              <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1"/>
              </a:rPr>
              <a:t>https://github.com/spacewalk01/yolov5-face-mask-detection</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914400" rtl="0" algn="l">
              <a:spcBef>
                <a:spcPts val="0"/>
              </a:spcBef>
              <a:spcAft>
                <a:spcPts val="0"/>
              </a:spcAft>
              <a:buNone/>
            </a:pPr>
            <a:r>
              <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2"/>
              </a:rPr>
              <a:t>https://www.v7labs.com/blog/yolo-object-detection#:~:text=YOLO%20v5%20uses%20a%20new,clusters%20as%20the%20anchor%20boxes</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914400" rtl="0" algn="l">
              <a:spcBef>
                <a:spcPts val="0"/>
              </a:spcBef>
              <a:spcAft>
                <a:spcPts val="0"/>
              </a:spcAft>
              <a:buNone/>
            </a:pPr>
            <a:r>
              <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3"/>
              </a:rPr>
              <a:t>https://blog.roboflow.com/yolov5-improvements-and-evaluation/</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914400" rtl="0" algn="l">
              <a:spcBef>
                <a:spcPts val="0"/>
              </a:spcBef>
              <a:spcAft>
                <a:spcPts val="0"/>
              </a:spcAft>
              <a:buNone/>
            </a:pPr>
            <a:r>
              <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4"/>
              </a:rPr>
              <a:t>https://iq.opengenus.org/yolov5/</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914400" rtl="0" algn="l">
              <a:spcBef>
                <a:spcPts val="0"/>
              </a:spcBef>
              <a:spcAft>
                <a:spcPts val="0"/>
              </a:spcAft>
              <a:buNone/>
            </a:pPr>
            <a:r>
              <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5"/>
              </a:rPr>
              <a:t>https://viblo.asia/p/tong-hop-kien-thuc-tu-yolov1-den-yolov5-phan-1-naQZRRj0Zvx</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914400" rtl="0" algn="l">
              <a:spcBef>
                <a:spcPts val="0"/>
              </a:spcBef>
              <a:spcAft>
                <a:spcPts val="0"/>
              </a:spcAft>
              <a:buNone/>
            </a:pPr>
            <a:r>
              <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9144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2"/>
          <p:cNvPicPr preferRelativeResize="0"/>
          <p:nvPr/>
        </p:nvPicPr>
        <p:blipFill rotWithShape="1">
          <a:blip r:embed="rId3">
            <a:alphaModFix/>
          </a:blip>
          <a:srcRect b="0" l="0" r="0" t="15730"/>
          <a:stretch/>
        </p:blipFill>
        <p:spPr>
          <a:xfrm>
            <a:off x="0" y="0"/>
            <a:ext cx="9144000" cy="5143500"/>
          </a:xfrm>
          <a:prstGeom prst="rect">
            <a:avLst/>
          </a:prstGeom>
          <a:noFill/>
          <a:ln>
            <a:noFill/>
          </a:ln>
        </p:spPr>
      </p:pic>
      <p:pic>
        <p:nvPicPr>
          <p:cNvPr id="299" name="Google Shape;299;p42"/>
          <p:cNvPicPr preferRelativeResize="0"/>
          <p:nvPr/>
        </p:nvPicPr>
        <p:blipFill rotWithShape="1">
          <a:blip r:embed="rId4">
            <a:alphaModFix/>
          </a:blip>
          <a:srcRect b="0" l="0" r="0" t="0"/>
          <a:stretch/>
        </p:blipFill>
        <p:spPr>
          <a:xfrm>
            <a:off x="3578545" y="-700539"/>
            <a:ext cx="8681682" cy="6315923"/>
          </a:xfrm>
          <a:prstGeom prst="rect">
            <a:avLst/>
          </a:prstGeom>
          <a:noFill/>
          <a:ln>
            <a:noFill/>
          </a:ln>
        </p:spPr>
      </p:pic>
      <p:sp>
        <p:nvSpPr>
          <p:cNvPr id="300" name="Google Shape;300;p42"/>
          <p:cNvSpPr txBox="1"/>
          <p:nvPr/>
        </p:nvSpPr>
        <p:spPr>
          <a:xfrm>
            <a:off x="4412668" y="1627148"/>
            <a:ext cx="4217100" cy="723300"/>
          </a:xfrm>
          <a:prstGeom prst="rect">
            <a:avLst/>
          </a:prstGeom>
          <a:noFill/>
          <a:ln>
            <a:noFill/>
          </a:ln>
        </p:spPr>
        <p:txBody>
          <a:bodyPr anchorCtr="0" anchor="t" bIns="0" lIns="0" spcFirstLastPara="1" rIns="0" wrap="square" tIns="0">
            <a:spAutoFit/>
          </a:bodyPr>
          <a:lstStyle/>
          <a:p>
            <a:pPr indent="0" lvl="0" marL="0" marR="0" rtl="0" algn="r">
              <a:lnSpc>
                <a:spcPct val="112000"/>
              </a:lnSpc>
              <a:spcBef>
                <a:spcPts val="0"/>
              </a:spcBef>
              <a:spcAft>
                <a:spcPts val="0"/>
              </a:spcAft>
              <a:buNone/>
            </a:pPr>
            <a:r>
              <a:rPr b="0" i="0" lang="en" sz="4700" u="none" cap="none" strike="noStrike">
                <a:solidFill>
                  <a:srgbClr val="FFFFFF"/>
                </a:solidFill>
                <a:latin typeface="Lilita One"/>
                <a:ea typeface="Lilita One"/>
                <a:cs typeface="Lilita One"/>
                <a:sym typeface="Lilita One"/>
              </a:rPr>
              <a:t>THANK</a:t>
            </a:r>
            <a:r>
              <a:rPr lang="en" sz="4700">
                <a:solidFill>
                  <a:srgbClr val="FFFFFF"/>
                </a:solidFill>
                <a:latin typeface="Lilita One"/>
                <a:ea typeface="Lilita One"/>
                <a:cs typeface="Lilita One"/>
                <a:sym typeface="Lilita One"/>
              </a:rPr>
              <a:t> YOU</a:t>
            </a:r>
            <a:endParaRPr sz="700"/>
          </a:p>
        </p:txBody>
      </p:sp>
      <p:sp>
        <p:nvSpPr>
          <p:cNvPr id="301" name="Google Shape;301;p42"/>
          <p:cNvSpPr txBox="1"/>
          <p:nvPr/>
        </p:nvSpPr>
        <p:spPr>
          <a:xfrm>
            <a:off x="5766571" y="2780475"/>
            <a:ext cx="2863200" cy="523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100"/>
              <a:buFont typeface="Arial"/>
              <a:buNone/>
            </a:pPr>
            <a:r>
              <a:rPr lang="en" sz="1700">
                <a:solidFill>
                  <a:srgbClr val="FFFFFF"/>
                </a:solidFill>
                <a:latin typeface="Comic Sans MS"/>
                <a:ea typeface="Comic Sans MS"/>
                <a:cs typeface="Comic Sans MS"/>
                <a:sym typeface="Comic Sans MS"/>
              </a:rPr>
              <a:t>Do you have any questions?</a:t>
            </a:r>
            <a:endParaRPr sz="17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rgbClr val="FFFFFF"/>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b="0" l="0" r="0" t="0"/>
          <a:stretch/>
        </p:blipFill>
        <p:spPr>
          <a:xfrm>
            <a:off x="6396306" y="-838843"/>
            <a:ext cx="4277335" cy="2706386"/>
          </a:xfrm>
          <a:prstGeom prst="rect">
            <a:avLst/>
          </a:prstGeom>
          <a:noFill/>
          <a:ln>
            <a:noFill/>
          </a:ln>
        </p:spPr>
      </p:pic>
      <p:sp>
        <p:nvSpPr>
          <p:cNvPr id="139" name="Google Shape;139;p26"/>
          <p:cNvSpPr txBox="1"/>
          <p:nvPr/>
        </p:nvSpPr>
        <p:spPr>
          <a:xfrm>
            <a:off x="5805045" y="284613"/>
            <a:ext cx="3298500" cy="978900"/>
          </a:xfrm>
          <a:prstGeom prst="rect">
            <a:avLst/>
          </a:prstGeom>
          <a:noFill/>
          <a:ln>
            <a:noFill/>
          </a:ln>
        </p:spPr>
        <p:txBody>
          <a:bodyPr anchorCtr="0" anchor="t" bIns="0" lIns="0" spcFirstLastPara="1" rIns="0" wrap="square" tIns="0">
            <a:spAutoFit/>
          </a:bodyPr>
          <a:lstStyle/>
          <a:p>
            <a:pPr indent="0" lvl="0" marL="0" marR="0" rtl="0" algn="l">
              <a:lnSpc>
                <a:spcPct val="112004"/>
              </a:lnSpc>
              <a:spcBef>
                <a:spcPts val="0"/>
              </a:spcBef>
              <a:spcAft>
                <a:spcPts val="0"/>
              </a:spcAft>
              <a:buNone/>
            </a:pPr>
            <a:r>
              <a:rPr b="0" i="0" lang="en" sz="3000" u="none" cap="none" strike="noStrike">
                <a:solidFill>
                  <a:srgbClr val="000000"/>
                </a:solidFill>
                <a:latin typeface="Lilita One"/>
                <a:ea typeface="Lilita One"/>
                <a:cs typeface="Lilita One"/>
                <a:sym typeface="Lilita One"/>
              </a:rPr>
              <a:t>LIST OF CONTENT</a:t>
            </a:r>
            <a:endParaRPr sz="700"/>
          </a:p>
          <a:p>
            <a:pPr indent="0" lvl="0" marL="0" marR="0" rtl="0" algn="l">
              <a:lnSpc>
                <a:spcPct val="112004"/>
              </a:lnSpc>
              <a:spcBef>
                <a:spcPts val="0"/>
              </a:spcBef>
              <a:spcAft>
                <a:spcPts val="0"/>
              </a:spcAft>
              <a:buNone/>
            </a:pPr>
            <a:r>
              <a:rPr b="0" i="0" lang="en" sz="3000" u="none" cap="none" strike="noStrike">
                <a:solidFill>
                  <a:srgbClr val="000000"/>
                </a:solidFill>
                <a:latin typeface="Lilita One"/>
                <a:ea typeface="Lilita One"/>
                <a:cs typeface="Lilita One"/>
                <a:sym typeface="Lilita One"/>
              </a:rPr>
              <a:t>PRESENTATION</a:t>
            </a:r>
            <a:endParaRPr sz="700"/>
          </a:p>
        </p:txBody>
      </p:sp>
      <p:sp>
        <p:nvSpPr>
          <p:cNvPr id="140" name="Google Shape;140;p26"/>
          <p:cNvSpPr txBox="1"/>
          <p:nvPr/>
        </p:nvSpPr>
        <p:spPr>
          <a:xfrm>
            <a:off x="1904900" y="423075"/>
            <a:ext cx="2834700" cy="7020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900">
                <a:solidFill>
                  <a:srgbClr val="D4A276"/>
                </a:solidFill>
                <a:latin typeface="Lilita One"/>
                <a:ea typeface="Lilita One"/>
                <a:cs typeface="Lilita One"/>
                <a:sym typeface="Lilita One"/>
              </a:rPr>
              <a:t>INTRODUCTION TO </a:t>
            </a:r>
            <a:endParaRPr sz="1900">
              <a:solidFill>
                <a:srgbClr val="D4A276"/>
              </a:solidFill>
              <a:latin typeface="Lilita One"/>
              <a:ea typeface="Lilita One"/>
              <a:cs typeface="Lilita One"/>
              <a:sym typeface="Lilita One"/>
            </a:endParaRPr>
          </a:p>
          <a:p>
            <a:pPr indent="0" lvl="0" marL="0" marR="0" rtl="0" algn="l">
              <a:lnSpc>
                <a:spcPct val="140014"/>
              </a:lnSpc>
              <a:spcBef>
                <a:spcPts val="0"/>
              </a:spcBef>
              <a:spcAft>
                <a:spcPts val="0"/>
              </a:spcAft>
              <a:buNone/>
            </a:pPr>
            <a:r>
              <a:rPr lang="en" sz="1900">
                <a:solidFill>
                  <a:srgbClr val="D4A276"/>
                </a:solidFill>
                <a:latin typeface="Lilita One"/>
                <a:ea typeface="Lilita One"/>
                <a:cs typeface="Lilita One"/>
                <a:sym typeface="Lilita One"/>
              </a:rPr>
              <a:t>FACE MASK DETECTION </a:t>
            </a:r>
            <a:endParaRPr sz="1200"/>
          </a:p>
        </p:txBody>
      </p:sp>
      <p:sp>
        <p:nvSpPr>
          <p:cNvPr id="141" name="Google Shape;141;p26"/>
          <p:cNvSpPr txBox="1"/>
          <p:nvPr/>
        </p:nvSpPr>
        <p:spPr>
          <a:xfrm>
            <a:off x="615525" y="341850"/>
            <a:ext cx="947700" cy="7695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5000" u="none" cap="none" strike="noStrike">
                <a:solidFill>
                  <a:srgbClr val="D4A276"/>
                </a:solidFill>
                <a:latin typeface="Lilita One"/>
                <a:ea typeface="Lilita One"/>
                <a:cs typeface="Lilita One"/>
                <a:sym typeface="Lilita One"/>
              </a:rPr>
              <a:t>01</a:t>
            </a:r>
            <a:endParaRPr sz="5000"/>
          </a:p>
        </p:txBody>
      </p:sp>
      <p:sp>
        <p:nvSpPr>
          <p:cNvPr id="142" name="Google Shape;142;p26"/>
          <p:cNvSpPr txBox="1"/>
          <p:nvPr/>
        </p:nvSpPr>
        <p:spPr>
          <a:xfrm>
            <a:off x="1916797" y="1494898"/>
            <a:ext cx="1060200" cy="1077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t/>
            </a:r>
            <a:endParaRPr sz="700"/>
          </a:p>
        </p:txBody>
      </p:sp>
      <p:sp>
        <p:nvSpPr>
          <p:cNvPr id="143" name="Google Shape;143;p26"/>
          <p:cNvSpPr txBox="1"/>
          <p:nvPr/>
        </p:nvSpPr>
        <p:spPr>
          <a:xfrm>
            <a:off x="1904900" y="1560038"/>
            <a:ext cx="3715200" cy="2925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900">
                <a:solidFill>
                  <a:srgbClr val="D4A276"/>
                </a:solidFill>
                <a:latin typeface="Lilita One"/>
                <a:ea typeface="Lilita One"/>
                <a:cs typeface="Lilita One"/>
                <a:sym typeface="Lilita One"/>
              </a:rPr>
              <a:t>FACE MASK DETECTION DATASET</a:t>
            </a:r>
            <a:endParaRPr sz="1900"/>
          </a:p>
        </p:txBody>
      </p:sp>
      <p:pic>
        <p:nvPicPr>
          <p:cNvPr id="144" name="Google Shape;144;p26"/>
          <p:cNvPicPr preferRelativeResize="0"/>
          <p:nvPr/>
        </p:nvPicPr>
        <p:blipFill rotWithShape="1">
          <a:blip r:embed="rId4">
            <a:alphaModFix/>
          </a:blip>
          <a:srcRect b="0" l="0" r="0" t="0"/>
          <a:stretch/>
        </p:blipFill>
        <p:spPr>
          <a:xfrm rot="5400000">
            <a:off x="5165537" y="2300132"/>
            <a:ext cx="4143245" cy="4117981"/>
          </a:xfrm>
          <a:prstGeom prst="rect">
            <a:avLst/>
          </a:prstGeom>
          <a:noFill/>
          <a:ln>
            <a:noFill/>
          </a:ln>
        </p:spPr>
      </p:pic>
      <p:sp>
        <p:nvSpPr>
          <p:cNvPr id="145" name="Google Shape;145;p26"/>
          <p:cNvSpPr txBox="1"/>
          <p:nvPr/>
        </p:nvSpPr>
        <p:spPr>
          <a:xfrm>
            <a:off x="1916800" y="2539750"/>
            <a:ext cx="4118100" cy="2925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900">
                <a:solidFill>
                  <a:srgbClr val="D4A276"/>
                </a:solidFill>
                <a:latin typeface="Lilita One"/>
                <a:ea typeface="Lilita One"/>
                <a:cs typeface="Lilita One"/>
                <a:sym typeface="Lilita One"/>
              </a:rPr>
              <a:t>YOLO v5</a:t>
            </a:r>
            <a:endParaRPr sz="2000">
              <a:solidFill>
                <a:srgbClr val="D4A276"/>
              </a:solidFill>
              <a:latin typeface="Lilita One"/>
              <a:ea typeface="Lilita One"/>
              <a:cs typeface="Lilita One"/>
              <a:sym typeface="Lilita One"/>
            </a:endParaRPr>
          </a:p>
        </p:txBody>
      </p:sp>
      <p:sp>
        <p:nvSpPr>
          <p:cNvPr id="146" name="Google Shape;146;p26"/>
          <p:cNvSpPr txBox="1"/>
          <p:nvPr/>
        </p:nvSpPr>
        <p:spPr>
          <a:xfrm>
            <a:off x="1904901" y="3354688"/>
            <a:ext cx="2931600" cy="2925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900">
                <a:solidFill>
                  <a:srgbClr val="D4A276"/>
                </a:solidFill>
                <a:latin typeface="Lilita One"/>
                <a:ea typeface="Lilita One"/>
                <a:cs typeface="Lilita One"/>
                <a:sym typeface="Lilita One"/>
              </a:rPr>
              <a:t>API</a:t>
            </a:r>
            <a:endParaRPr sz="1900">
              <a:solidFill>
                <a:srgbClr val="D4A276"/>
              </a:solidFill>
              <a:latin typeface="Lilita One"/>
              <a:ea typeface="Lilita One"/>
              <a:cs typeface="Lilita One"/>
              <a:sym typeface="Lilita One"/>
            </a:endParaRPr>
          </a:p>
        </p:txBody>
      </p:sp>
      <p:sp>
        <p:nvSpPr>
          <p:cNvPr id="147" name="Google Shape;147;p26"/>
          <p:cNvSpPr txBox="1"/>
          <p:nvPr/>
        </p:nvSpPr>
        <p:spPr>
          <a:xfrm>
            <a:off x="615525" y="1321550"/>
            <a:ext cx="947700" cy="7695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5000" u="none" cap="none" strike="noStrike">
                <a:solidFill>
                  <a:srgbClr val="D4A276"/>
                </a:solidFill>
                <a:latin typeface="Lilita One"/>
                <a:ea typeface="Lilita One"/>
                <a:cs typeface="Lilita One"/>
                <a:sym typeface="Lilita One"/>
              </a:rPr>
              <a:t>0</a:t>
            </a:r>
            <a:r>
              <a:rPr b="1" lang="en" sz="5000">
                <a:solidFill>
                  <a:srgbClr val="D4A276"/>
                </a:solidFill>
                <a:latin typeface="Lilita One"/>
                <a:ea typeface="Lilita One"/>
                <a:cs typeface="Lilita One"/>
                <a:sym typeface="Lilita One"/>
              </a:rPr>
              <a:t>2</a:t>
            </a:r>
            <a:endParaRPr sz="5000"/>
          </a:p>
        </p:txBody>
      </p:sp>
      <p:sp>
        <p:nvSpPr>
          <p:cNvPr id="148" name="Google Shape;148;p26"/>
          <p:cNvSpPr txBox="1"/>
          <p:nvPr/>
        </p:nvSpPr>
        <p:spPr>
          <a:xfrm>
            <a:off x="615525" y="2257988"/>
            <a:ext cx="947700" cy="7695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5000" u="none" cap="none" strike="noStrike">
                <a:solidFill>
                  <a:srgbClr val="D4A276"/>
                </a:solidFill>
                <a:latin typeface="Lilita One"/>
                <a:ea typeface="Lilita One"/>
                <a:cs typeface="Lilita One"/>
                <a:sym typeface="Lilita One"/>
              </a:rPr>
              <a:t>0</a:t>
            </a:r>
            <a:r>
              <a:rPr b="1" lang="en" sz="5000">
                <a:solidFill>
                  <a:srgbClr val="D4A276"/>
                </a:solidFill>
                <a:latin typeface="Lilita One"/>
                <a:ea typeface="Lilita One"/>
                <a:cs typeface="Lilita One"/>
                <a:sym typeface="Lilita One"/>
              </a:rPr>
              <a:t>3</a:t>
            </a:r>
            <a:endParaRPr sz="5000"/>
          </a:p>
        </p:txBody>
      </p:sp>
      <p:sp>
        <p:nvSpPr>
          <p:cNvPr id="149" name="Google Shape;149;p26"/>
          <p:cNvSpPr txBox="1"/>
          <p:nvPr/>
        </p:nvSpPr>
        <p:spPr>
          <a:xfrm>
            <a:off x="615525" y="3116188"/>
            <a:ext cx="947700" cy="7695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5000" u="none" cap="none" strike="noStrike">
                <a:solidFill>
                  <a:srgbClr val="D4A276"/>
                </a:solidFill>
                <a:latin typeface="Lilita One"/>
                <a:ea typeface="Lilita One"/>
                <a:cs typeface="Lilita One"/>
                <a:sym typeface="Lilita One"/>
              </a:rPr>
              <a:t>0</a:t>
            </a:r>
            <a:r>
              <a:rPr b="1" lang="en" sz="5000">
                <a:solidFill>
                  <a:srgbClr val="D4A276"/>
                </a:solidFill>
                <a:latin typeface="Lilita One"/>
                <a:ea typeface="Lilita One"/>
                <a:cs typeface="Lilita One"/>
                <a:sym typeface="Lilita One"/>
              </a:rPr>
              <a:t>4</a:t>
            </a:r>
            <a:endParaRPr sz="5000"/>
          </a:p>
        </p:txBody>
      </p:sp>
      <p:sp>
        <p:nvSpPr>
          <p:cNvPr id="150" name="Google Shape;150;p26"/>
          <p:cNvSpPr txBox="1"/>
          <p:nvPr/>
        </p:nvSpPr>
        <p:spPr>
          <a:xfrm>
            <a:off x="1904901" y="4246913"/>
            <a:ext cx="2931600" cy="2925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sz="1900">
                <a:solidFill>
                  <a:srgbClr val="D4A276"/>
                </a:solidFill>
                <a:latin typeface="Lilita One"/>
                <a:ea typeface="Lilita One"/>
                <a:cs typeface="Lilita One"/>
                <a:sym typeface="Lilita One"/>
              </a:rPr>
              <a:t>DEMONSTRATION</a:t>
            </a:r>
            <a:endParaRPr sz="1900">
              <a:solidFill>
                <a:srgbClr val="D4A276"/>
              </a:solidFill>
              <a:latin typeface="Lilita One"/>
              <a:ea typeface="Lilita One"/>
              <a:cs typeface="Lilita One"/>
              <a:sym typeface="Lilita One"/>
            </a:endParaRPr>
          </a:p>
        </p:txBody>
      </p:sp>
      <p:sp>
        <p:nvSpPr>
          <p:cNvPr id="151" name="Google Shape;151;p26"/>
          <p:cNvSpPr txBox="1"/>
          <p:nvPr/>
        </p:nvSpPr>
        <p:spPr>
          <a:xfrm>
            <a:off x="615525" y="3974375"/>
            <a:ext cx="947700" cy="7695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5000" u="none" cap="none" strike="noStrike">
                <a:solidFill>
                  <a:srgbClr val="D4A276"/>
                </a:solidFill>
                <a:latin typeface="Lilita One"/>
                <a:ea typeface="Lilita One"/>
                <a:cs typeface="Lilita One"/>
                <a:sym typeface="Lilita One"/>
              </a:rPr>
              <a:t>0</a:t>
            </a:r>
            <a:r>
              <a:rPr b="1" lang="en" sz="5000">
                <a:solidFill>
                  <a:srgbClr val="D4A276"/>
                </a:solidFill>
                <a:latin typeface="Lilita One"/>
                <a:ea typeface="Lilita One"/>
                <a:cs typeface="Lilita One"/>
                <a:sym typeface="Lilita One"/>
              </a:rPr>
              <a:t>5</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7"/>
          <p:cNvPicPr preferRelativeResize="0"/>
          <p:nvPr/>
        </p:nvPicPr>
        <p:blipFill rotWithShape="1">
          <a:blip r:embed="rId3">
            <a:alphaModFix/>
          </a:blip>
          <a:srcRect b="0" l="0" r="0" t="0"/>
          <a:stretch/>
        </p:blipFill>
        <p:spPr>
          <a:xfrm rot="-2829377">
            <a:off x="3807657" y="2007371"/>
            <a:ext cx="8539343" cy="4176515"/>
          </a:xfrm>
          <a:prstGeom prst="rect">
            <a:avLst/>
          </a:prstGeom>
          <a:noFill/>
          <a:ln>
            <a:noFill/>
          </a:ln>
        </p:spPr>
      </p:pic>
      <p:sp>
        <p:nvSpPr>
          <p:cNvPr id="157" name="Google Shape;157;p27"/>
          <p:cNvSpPr/>
          <p:nvPr/>
        </p:nvSpPr>
        <p:spPr>
          <a:xfrm>
            <a:off x="4246249" y="1315600"/>
            <a:ext cx="7156504" cy="4623797"/>
          </a:xfrm>
          <a:custGeom>
            <a:rect b="b" l="l" r="r" t="t"/>
            <a:pathLst>
              <a:path extrusionOk="0"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rotWithShape="1">
            <a:blip r:embed="rId4">
              <a:alphaModFix/>
            </a:blip>
            <a:stretch>
              <a:fillRect b="-1909" l="0" r="0" t="-1899"/>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58" name="Google Shape;158;p27"/>
          <p:cNvPicPr preferRelativeResize="0"/>
          <p:nvPr/>
        </p:nvPicPr>
        <p:blipFill rotWithShape="1">
          <a:blip r:embed="rId5">
            <a:alphaModFix/>
          </a:blip>
          <a:srcRect b="0" l="0" r="0" t="0"/>
          <a:stretch/>
        </p:blipFill>
        <p:spPr>
          <a:xfrm>
            <a:off x="65552" y="531072"/>
            <a:ext cx="792450" cy="784524"/>
          </a:xfrm>
          <a:prstGeom prst="rect">
            <a:avLst/>
          </a:prstGeom>
          <a:noFill/>
          <a:ln>
            <a:noFill/>
          </a:ln>
        </p:spPr>
      </p:pic>
      <p:sp>
        <p:nvSpPr>
          <p:cNvPr id="159" name="Google Shape;159;p27"/>
          <p:cNvSpPr txBox="1"/>
          <p:nvPr/>
        </p:nvSpPr>
        <p:spPr>
          <a:xfrm>
            <a:off x="641475" y="634700"/>
            <a:ext cx="6372900" cy="2632200"/>
          </a:xfrm>
          <a:prstGeom prst="rect">
            <a:avLst/>
          </a:prstGeom>
          <a:noFill/>
          <a:ln>
            <a:noFill/>
          </a:ln>
        </p:spPr>
        <p:txBody>
          <a:bodyPr anchorCtr="0" anchor="t" bIns="0" lIns="0" spcFirstLastPara="1" rIns="0" wrap="square" tIns="0">
            <a:spAutoFit/>
          </a:bodyPr>
          <a:lstStyle/>
          <a:p>
            <a:pPr indent="-514350" lvl="0" marL="457200" rtl="0" algn="l">
              <a:lnSpc>
                <a:spcPct val="140014"/>
              </a:lnSpc>
              <a:spcBef>
                <a:spcPts val="0"/>
              </a:spcBef>
              <a:spcAft>
                <a:spcPts val="0"/>
              </a:spcAft>
              <a:buClr>
                <a:schemeClr val="dk1"/>
              </a:buClr>
              <a:buSzPts val="4500"/>
              <a:buFont typeface="Lilita One"/>
              <a:buAutoNum type="arabicPeriod"/>
            </a:pPr>
            <a:r>
              <a:rPr lang="en" sz="4500">
                <a:solidFill>
                  <a:schemeClr val="dk1"/>
                </a:solidFill>
                <a:latin typeface="Lilita One"/>
                <a:ea typeface="Lilita One"/>
                <a:cs typeface="Lilita One"/>
                <a:sym typeface="Lilita One"/>
              </a:rPr>
              <a:t>INTRODUCTION TO FACE MASK DETECTION </a:t>
            </a:r>
            <a:endParaRPr sz="4500">
              <a:solidFill>
                <a:schemeClr val="dk1"/>
              </a:solidFill>
            </a:endParaRPr>
          </a:p>
          <a:p>
            <a:pPr indent="0" lvl="0" marL="457200" marR="0" rtl="0" algn="l">
              <a:lnSpc>
                <a:spcPct val="112004"/>
              </a:lnSpc>
              <a:spcBef>
                <a:spcPts val="0"/>
              </a:spcBef>
              <a:spcAft>
                <a:spcPts val="0"/>
              </a:spcAft>
              <a:buNone/>
            </a:pPr>
            <a:r>
              <a:t/>
            </a:r>
            <a:endParaRPr sz="4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8"/>
          <p:cNvPicPr preferRelativeResize="0"/>
          <p:nvPr/>
        </p:nvPicPr>
        <p:blipFill rotWithShape="1">
          <a:blip r:embed="rId3">
            <a:alphaModFix/>
          </a:blip>
          <a:srcRect b="0" l="0" r="0" t="0"/>
          <a:stretch/>
        </p:blipFill>
        <p:spPr>
          <a:xfrm flipH="1">
            <a:off x="486590" y="4638001"/>
            <a:ext cx="4594468" cy="1602321"/>
          </a:xfrm>
          <a:prstGeom prst="rect">
            <a:avLst/>
          </a:prstGeom>
          <a:noFill/>
          <a:ln>
            <a:noFill/>
          </a:ln>
        </p:spPr>
      </p:pic>
      <p:pic>
        <p:nvPicPr>
          <p:cNvPr id="165" name="Google Shape;165;p28"/>
          <p:cNvPicPr preferRelativeResize="0"/>
          <p:nvPr/>
        </p:nvPicPr>
        <p:blipFill rotWithShape="1">
          <a:blip r:embed="rId4">
            <a:alphaModFix/>
          </a:blip>
          <a:srcRect b="0" l="0" r="0" t="0"/>
          <a:stretch/>
        </p:blipFill>
        <p:spPr>
          <a:xfrm>
            <a:off x="-238061" y="-107400"/>
            <a:ext cx="2083205" cy="469762"/>
          </a:xfrm>
          <a:prstGeom prst="rect">
            <a:avLst/>
          </a:prstGeom>
          <a:noFill/>
          <a:ln>
            <a:noFill/>
          </a:ln>
        </p:spPr>
      </p:pic>
      <p:pic>
        <p:nvPicPr>
          <p:cNvPr id="166" name="Google Shape;166;p28"/>
          <p:cNvPicPr preferRelativeResize="0"/>
          <p:nvPr/>
        </p:nvPicPr>
        <p:blipFill rotWithShape="1">
          <a:blip r:embed="rId5">
            <a:alphaModFix/>
          </a:blip>
          <a:srcRect b="0" l="0" r="0" t="0"/>
          <a:stretch/>
        </p:blipFill>
        <p:spPr>
          <a:xfrm>
            <a:off x="391138" y="1290881"/>
            <a:ext cx="792450" cy="784524"/>
          </a:xfrm>
          <a:prstGeom prst="rect">
            <a:avLst/>
          </a:prstGeom>
          <a:noFill/>
          <a:ln>
            <a:noFill/>
          </a:ln>
        </p:spPr>
      </p:pic>
      <p:pic>
        <p:nvPicPr>
          <p:cNvPr id="167" name="Google Shape;167;p28"/>
          <p:cNvPicPr preferRelativeResize="0"/>
          <p:nvPr/>
        </p:nvPicPr>
        <p:blipFill rotWithShape="1">
          <a:blip r:embed="rId5">
            <a:alphaModFix/>
          </a:blip>
          <a:srcRect b="0" l="0" r="0" t="0"/>
          <a:stretch/>
        </p:blipFill>
        <p:spPr>
          <a:xfrm>
            <a:off x="382438" y="305714"/>
            <a:ext cx="792450" cy="784524"/>
          </a:xfrm>
          <a:prstGeom prst="rect">
            <a:avLst/>
          </a:prstGeom>
          <a:noFill/>
          <a:ln>
            <a:noFill/>
          </a:ln>
        </p:spPr>
      </p:pic>
      <p:pic>
        <p:nvPicPr>
          <p:cNvPr id="168" name="Google Shape;168;p28"/>
          <p:cNvPicPr preferRelativeResize="0"/>
          <p:nvPr/>
        </p:nvPicPr>
        <p:blipFill rotWithShape="1">
          <a:blip r:embed="rId6">
            <a:alphaModFix/>
          </a:blip>
          <a:srcRect b="0" l="0" r="0" t="0"/>
          <a:stretch/>
        </p:blipFill>
        <p:spPr>
          <a:xfrm>
            <a:off x="608924" y="1504706"/>
            <a:ext cx="356876" cy="356876"/>
          </a:xfrm>
          <a:prstGeom prst="rect">
            <a:avLst/>
          </a:prstGeom>
          <a:noFill/>
          <a:ln>
            <a:noFill/>
          </a:ln>
        </p:spPr>
      </p:pic>
      <p:pic>
        <p:nvPicPr>
          <p:cNvPr id="169" name="Google Shape;169;p28"/>
          <p:cNvPicPr preferRelativeResize="0"/>
          <p:nvPr/>
        </p:nvPicPr>
        <p:blipFill rotWithShape="1">
          <a:blip r:embed="rId7">
            <a:alphaModFix/>
          </a:blip>
          <a:srcRect b="0" l="0" r="0" t="0"/>
          <a:stretch/>
        </p:blipFill>
        <p:spPr>
          <a:xfrm>
            <a:off x="610765" y="540437"/>
            <a:ext cx="353179" cy="353179"/>
          </a:xfrm>
          <a:prstGeom prst="rect">
            <a:avLst/>
          </a:prstGeom>
          <a:noFill/>
          <a:ln>
            <a:noFill/>
          </a:ln>
        </p:spPr>
      </p:pic>
      <p:sp>
        <p:nvSpPr>
          <p:cNvPr id="170" name="Google Shape;170;p28"/>
          <p:cNvSpPr txBox="1"/>
          <p:nvPr/>
        </p:nvSpPr>
        <p:spPr>
          <a:xfrm>
            <a:off x="1335575" y="362338"/>
            <a:ext cx="5961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omic Sans MS"/>
                <a:ea typeface="Comic Sans MS"/>
                <a:cs typeface="Comic Sans MS"/>
                <a:sym typeface="Comic Sans MS"/>
              </a:rPr>
              <a:t>Face mask detection is a computer vision technology that aims to identify whether an individual is wearing a face mask correctly, incorrectly, or not wearing a mask at all.</a:t>
            </a:r>
            <a:endParaRPr sz="1600">
              <a:latin typeface="Comic Sans MS"/>
              <a:ea typeface="Comic Sans MS"/>
              <a:cs typeface="Comic Sans MS"/>
              <a:sym typeface="Comic Sans MS"/>
            </a:endParaRPr>
          </a:p>
        </p:txBody>
      </p:sp>
      <p:sp>
        <p:nvSpPr>
          <p:cNvPr id="171" name="Google Shape;171;p28"/>
          <p:cNvSpPr txBox="1"/>
          <p:nvPr/>
        </p:nvSpPr>
        <p:spPr>
          <a:xfrm>
            <a:off x="1335575" y="1337650"/>
            <a:ext cx="63135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omic Sans MS"/>
              <a:buChar char="●"/>
            </a:pPr>
            <a:r>
              <a:rPr lang="en" sz="1600">
                <a:latin typeface="Comic Sans MS"/>
                <a:ea typeface="Comic Sans MS"/>
                <a:cs typeface="Comic Sans MS"/>
                <a:sym typeface="Comic Sans MS"/>
              </a:rPr>
              <a:t>Input: Images or video frames which contain human faces that need to be analyzed for the presence and proper usage of face masks.</a:t>
            </a:r>
            <a:endParaRPr sz="1600">
              <a:latin typeface="Comic Sans MS"/>
              <a:ea typeface="Comic Sans MS"/>
              <a:cs typeface="Comic Sans MS"/>
              <a:sym typeface="Comic Sans MS"/>
            </a:endParaRPr>
          </a:p>
          <a:p>
            <a:pPr indent="0" lvl="0" marL="457200" rtl="0" algn="l">
              <a:spcBef>
                <a:spcPts val="0"/>
              </a:spcBef>
              <a:spcAft>
                <a:spcPts val="0"/>
              </a:spcAft>
              <a:buNone/>
            </a:pPr>
            <a:r>
              <a:t/>
            </a:r>
            <a:endParaRPr sz="1600">
              <a:latin typeface="Comic Sans MS"/>
              <a:ea typeface="Comic Sans MS"/>
              <a:cs typeface="Comic Sans MS"/>
              <a:sym typeface="Comic Sans MS"/>
            </a:endParaRPr>
          </a:p>
          <a:p>
            <a:pPr indent="-330200" lvl="0" marL="457200" rtl="0" algn="l">
              <a:spcBef>
                <a:spcPts val="0"/>
              </a:spcBef>
              <a:spcAft>
                <a:spcPts val="0"/>
              </a:spcAft>
              <a:buSzPts val="1600"/>
              <a:buFont typeface="Comic Sans MS"/>
              <a:buChar char="●"/>
            </a:pPr>
            <a:r>
              <a:rPr lang="en" sz="1600">
                <a:latin typeface="Comic Sans MS"/>
                <a:ea typeface="Comic Sans MS"/>
                <a:cs typeface="Comic Sans MS"/>
                <a:sym typeface="Comic Sans MS"/>
              </a:rPr>
              <a:t>Output: Bounding boxes that tightly enclose the detected human faces in the input images or video frames. Each bounding boxes has a class label that </a:t>
            </a:r>
            <a:r>
              <a:rPr lang="en" sz="1600">
                <a:latin typeface="Comic Sans MS"/>
                <a:ea typeface="Comic Sans MS"/>
                <a:cs typeface="Comic Sans MS"/>
                <a:sym typeface="Comic Sans MS"/>
              </a:rPr>
              <a:t>indicate the mask-wearing status of the detected faces: </a:t>
            </a:r>
            <a:r>
              <a:rPr lang="en" sz="1600">
                <a:latin typeface="Comic Sans MS"/>
                <a:ea typeface="Comic Sans MS"/>
                <a:cs typeface="Comic Sans MS"/>
                <a:sym typeface="Comic Sans MS"/>
              </a:rPr>
              <a:t>"With Mask," "Improperly Worn," or "Without Mask."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9"/>
          <p:cNvPicPr preferRelativeResize="0"/>
          <p:nvPr/>
        </p:nvPicPr>
        <p:blipFill>
          <a:blip r:embed="rId3">
            <a:alphaModFix amt="21000"/>
          </a:blip>
          <a:stretch>
            <a:fillRect/>
          </a:stretch>
        </p:blipFill>
        <p:spPr>
          <a:xfrm>
            <a:off x="0" y="-910825"/>
            <a:ext cx="9144003" cy="6054330"/>
          </a:xfrm>
          <a:prstGeom prst="rect">
            <a:avLst/>
          </a:prstGeom>
          <a:noFill/>
          <a:ln>
            <a:noFill/>
          </a:ln>
        </p:spPr>
      </p:pic>
      <p:pic>
        <p:nvPicPr>
          <p:cNvPr id="177" name="Google Shape;177;p29"/>
          <p:cNvPicPr preferRelativeResize="0"/>
          <p:nvPr/>
        </p:nvPicPr>
        <p:blipFill rotWithShape="1">
          <a:blip r:embed="rId4">
            <a:alphaModFix/>
          </a:blip>
          <a:srcRect b="0" l="0" r="0" t="0"/>
          <a:stretch/>
        </p:blipFill>
        <p:spPr>
          <a:xfrm>
            <a:off x="722010" y="335207"/>
            <a:ext cx="2178808" cy="491321"/>
          </a:xfrm>
          <a:prstGeom prst="rect">
            <a:avLst/>
          </a:prstGeom>
          <a:noFill/>
          <a:ln>
            <a:noFill/>
          </a:ln>
        </p:spPr>
      </p:pic>
      <p:sp>
        <p:nvSpPr>
          <p:cNvPr id="178" name="Google Shape;178;p29"/>
          <p:cNvSpPr txBox="1"/>
          <p:nvPr/>
        </p:nvSpPr>
        <p:spPr>
          <a:xfrm>
            <a:off x="921600" y="576100"/>
            <a:ext cx="7400700" cy="461700"/>
          </a:xfrm>
          <a:prstGeom prst="rect">
            <a:avLst/>
          </a:prstGeom>
          <a:noFill/>
          <a:ln>
            <a:noFill/>
          </a:ln>
        </p:spPr>
        <p:txBody>
          <a:bodyPr anchorCtr="0" anchor="t" bIns="0" lIns="0" spcFirstLastPara="1" rIns="0" wrap="square" tIns="0">
            <a:spAutoFit/>
          </a:bodyPr>
          <a:lstStyle/>
          <a:p>
            <a:pPr indent="0" lvl="0" marL="0" marR="0" rtl="0" algn="l">
              <a:lnSpc>
                <a:spcPct val="112004"/>
              </a:lnSpc>
              <a:spcBef>
                <a:spcPts val="0"/>
              </a:spcBef>
              <a:spcAft>
                <a:spcPts val="0"/>
              </a:spcAft>
              <a:buNone/>
            </a:pPr>
            <a:r>
              <a:rPr lang="en" sz="3000">
                <a:latin typeface="Lilita One"/>
                <a:ea typeface="Lilita One"/>
                <a:cs typeface="Lilita One"/>
                <a:sym typeface="Lilita One"/>
              </a:rPr>
              <a:t>APPLICATIONS OF FACE MASK DETECTION:</a:t>
            </a:r>
            <a:endParaRPr sz="700"/>
          </a:p>
        </p:txBody>
      </p:sp>
      <p:sp>
        <p:nvSpPr>
          <p:cNvPr id="179" name="Google Shape;179;p29"/>
          <p:cNvSpPr txBox="1"/>
          <p:nvPr/>
        </p:nvSpPr>
        <p:spPr>
          <a:xfrm>
            <a:off x="332825" y="1037788"/>
            <a:ext cx="6317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omic Sans MS"/>
              <a:buChar char="●"/>
            </a:pPr>
            <a:r>
              <a:rPr lang="en" sz="1600">
                <a:latin typeface="Comic Sans MS"/>
                <a:ea typeface="Comic Sans MS"/>
                <a:cs typeface="Comic Sans MS"/>
                <a:sym typeface="Comic Sans MS"/>
              </a:rPr>
              <a:t>The COVID-19 pandemic has highlighted the importance of wearing face masks as a crucial preventive measure.</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330200" lvl="0" marL="457200" rtl="0" algn="l">
              <a:spcBef>
                <a:spcPts val="0"/>
              </a:spcBef>
              <a:spcAft>
                <a:spcPts val="0"/>
              </a:spcAft>
              <a:buSzPts val="1600"/>
              <a:buFont typeface="Comic Sans MS"/>
              <a:buChar char="●"/>
            </a:pPr>
            <a:r>
              <a:rPr lang="en" sz="1600">
                <a:latin typeface="Comic Sans MS"/>
                <a:ea typeface="Comic Sans MS"/>
                <a:cs typeface="Comic Sans MS"/>
                <a:sym typeface="Comic Sans MS"/>
              </a:rPr>
              <a:t>Face mask detection models can be used in healthcare settings to ensure that patients, visitors, and staff are complying with mask-wearing protocols. This can be crucial in preventing the spread of infectious diseases within hospitals and clinics.</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330200" lvl="0" marL="457200" rtl="0" algn="l">
              <a:spcBef>
                <a:spcPts val="0"/>
              </a:spcBef>
              <a:spcAft>
                <a:spcPts val="0"/>
              </a:spcAft>
              <a:buSzPts val="1600"/>
              <a:buFont typeface="Comic Sans MS"/>
              <a:buChar char="●"/>
            </a:pPr>
            <a:r>
              <a:rPr lang="en" sz="1600">
                <a:latin typeface="Comic Sans MS"/>
                <a:ea typeface="Comic Sans MS"/>
                <a:cs typeface="Comic Sans MS"/>
                <a:sym typeface="Comic Sans MS"/>
              </a:rPr>
              <a:t>Implementing face mask detection in workplaces can contribute to maintaining a safe environment. This is particularly relevant in industries where maintaining physical distancing might be challenging, such as manufacturing plants, construction sites, or office spaces.</a:t>
            </a:r>
            <a:endParaRPr sz="1800">
              <a:latin typeface="Comic Sans MS"/>
              <a:ea typeface="Comic Sans MS"/>
              <a:cs typeface="Comic Sans MS"/>
              <a:sym typeface="Comic Sans MS"/>
            </a:endParaRPr>
          </a:p>
        </p:txBody>
      </p:sp>
      <p:pic>
        <p:nvPicPr>
          <p:cNvPr id="180" name="Google Shape;180;p29"/>
          <p:cNvPicPr preferRelativeResize="0"/>
          <p:nvPr/>
        </p:nvPicPr>
        <p:blipFill rotWithShape="1">
          <a:blip r:embed="rId5">
            <a:alphaModFix/>
          </a:blip>
          <a:srcRect b="0" l="0" r="0" t="0"/>
          <a:stretch/>
        </p:blipFill>
        <p:spPr>
          <a:xfrm>
            <a:off x="7287762" y="979204"/>
            <a:ext cx="297940" cy="330585"/>
          </a:xfrm>
          <a:prstGeom prst="rect">
            <a:avLst/>
          </a:prstGeom>
          <a:noFill/>
          <a:ln>
            <a:noFill/>
          </a:ln>
        </p:spPr>
      </p:pic>
      <p:pic>
        <p:nvPicPr>
          <p:cNvPr id="181" name="Google Shape;181;p29"/>
          <p:cNvPicPr preferRelativeResize="0"/>
          <p:nvPr/>
        </p:nvPicPr>
        <p:blipFill rotWithShape="1">
          <a:blip r:embed="rId6">
            <a:alphaModFix/>
          </a:blip>
          <a:srcRect b="0" l="12775" r="23445" t="0"/>
          <a:stretch/>
        </p:blipFill>
        <p:spPr>
          <a:xfrm>
            <a:off x="6497275" y="1174525"/>
            <a:ext cx="2604650" cy="2295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0"/>
          <p:cNvPicPr preferRelativeResize="0"/>
          <p:nvPr/>
        </p:nvPicPr>
        <p:blipFill rotWithShape="1">
          <a:blip r:embed="rId3">
            <a:alphaModFix/>
          </a:blip>
          <a:srcRect b="0" l="0" r="0" t="0"/>
          <a:stretch/>
        </p:blipFill>
        <p:spPr>
          <a:xfrm>
            <a:off x="4391255" y="755503"/>
            <a:ext cx="5950196" cy="5420088"/>
          </a:xfrm>
          <a:prstGeom prst="rect">
            <a:avLst/>
          </a:prstGeom>
          <a:noFill/>
          <a:ln>
            <a:noFill/>
          </a:ln>
        </p:spPr>
      </p:pic>
      <p:sp>
        <p:nvSpPr>
          <p:cNvPr id="187" name="Google Shape;187;p30"/>
          <p:cNvSpPr/>
          <p:nvPr/>
        </p:nvSpPr>
        <p:spPr>
          <a:xfrm>
            <a:off x="5472405" y="1627785"/>
            <a:ext cx="4318184" cy="4284402"/>
          </a:xfrm>
          <a:custGeom>
            <a:rect b="b" l="l" r="r" t="t"/>
            <a:pathLst>
              <a:path extrusionOk="0" h="6442710" w="6493510">
                <a:moveTo>
                  <a:pt x="6424930" y="3939539"/>
                </a:moveTo>
                <a:cubicBezTo>
                  <a:pt x="6150610" y="4605019"/>
                  <a:pt x="5850890" y="5260339"/>
                  <a:pt x="5519420" y="5897879"/>
                </a:cubicBezTo>
                <a:cubicBezTo>
                  <a:pt x="5245100" y="6327139"/>
                  <a:pt x="4709160" y="6226809"/>
                  <a:pt x="4486910" y="5800089"/>
                </a:cubicBezTo>
                <a:cubicBezTo>
                  <a:pt x="4116070" y="6037579"/>
                  <a:pt x="3705860" y="6219189"/>
                  <a:pt x="3285490" y="6348729"/>
                </a:cubicBezTo>
                <a:cubicBezTo>
                  <a:pt x="2970530" y="6442709"/>
                  <a:pt x="2627630" y="6210299"/>
                  <a:pt x="2585720" y="5887719"/>
                </a:cubicBezTo>
                <a:cubicBezTo>
                  <a:pt x="2332990" y="6042660"/>
                  <a:pt x="1969770" y="5947410"/>
                  <a:pt x="1823720" y="5688329"/>
                </a:cubicBezTo>
                <a:cubicBezTo>
                  <a:pt x="1710690" y="5487669"/>
                  <a:pt x="1755140" y="5255259"/>
                  <a:pt x="1818640" y="5045709"/>
                </a:cubicBezTo>
                <a:cubicBezTo>
                  <a:pt x="1579880" y="5026659"/>
                  <a:pt x="1332230" y="5029199"/>
                  <a:pt x="1120140" y="4902199"/>
                </a:cubicBezTo>
                <a:cubicBezTo>
                  <a:pt x="567690" y="4564379"/>
                  <a:pt x="721360" y="3812539"/>
                  <a:pt x="1092200" y="3392169"/>
                </a:cubicBezTo>
                <a:cubicBezTo>
                  <a:pt x="801370" y="3284219"/>
                  <a:pt x="654050" y="2933699"/>
                  <a:pt x="775970" y="2650490"/>
                </a:cubicBezTo>
                <a:cubicBezTo>
                  <a:pt x="335280" y="2708910"/>
                  <a:pt x="0" y="2197100"/>
                  <a:pt x="234950" y="1817369"/>
                </a:cubicBezTo>
                <a:cubicBezTo>
                  <a:pt x="307340" y="1694180"/>
                  <a:pt x="429260" y="1598930"/>
                  <a:pt x="566420" y="1562099"/>
                </a:cubicBezTo>
                <a:cubicBezTo>
                  <a:pt x="1343660" y="1252219"/>
                  <a:pt x="2122170" y="943609"/>
                  <a:pt x="2899410" y="633730"/>
                </a:cubicBezTo>
                <a:cubicBezTo>
                  <a:pt x="3397250" y="435610"/>
                  <a:pt x="3896360" y="237489"/>
                  <a:pt x="4394200" y="39370"/>
                </a:cubicBezTo>
                <a:cubicBezTo>
                  <a:pt x="4536441" y="0"/>
                  <a:pt x="4695191" y="20320"/>
                  <a:pt x="4822191" y="95250"/>
                </a:cubicBezTo>
                <a:cubicBezTo>
                  <a:pt x="5080000" y="246380"/>
                  <a:pt x="5177791" y="599440"/>
                  <a:pt x="5021581" y="855980"/>
                </a:cubicBezTo>
                <a:cubicBezTo>
                  <a:pt x="4923791" y="1005840"/>
                  <a:pt x="4763771" y="1096010"/>
                  <a:pt x="4625341" y="1203960"/>
                </a:cubicBezTo>
                <a:cubicBezTo>
                  <a:pt x="5626100" y="1438910"/>
                  <a:pt x="5784850" y="2627630"/>
                  <a:pt x="5228591" y="3374390"/>
                </a:cubicBezTo>
                <a:cubicBezTo>
                  <a:pt x="5515611" y="3294380"/>
                  <a:pt x="5892800" y="3152140"/>
                  <a:pt x="6169661" y="3312160"/>
                </a:cubicBezTo>
                <a:cubicBezTo>
                  <a:pt x="6383020" y="3432809"/>
                  <a:pt x="6493510" y="3702049"/>
                  <a:pt x="6424930" y="3939539"/>
                </a:cubicBezTo>
                <a:close/>
              </a:path>
            </a:pathLst>
          </a:custGeom>
          <a:blipFill rotWithShape="1">
            <a:blip r:embed="rId4">
              <a:alphaModFix/>
            </a:blip>
            <a:stretch>
              <a:fillRect b="0" l="-33998" r="-17489"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88" name="Google Shape;188;p30"/>
          <p:cNvPicPr preferRelativeResize="0"/>
          <p:nvPr/>
        </p:nvPicPr>
        <p:blipFill rotWithShape="1">
          <a:blip r:embed="rId5">
            <a:alphaModFix/>
          </a:blip>
          <a:srcRect b="0" l="0" r="0" t="0"/>
          <a:stretch/>
        </p:blipFill>
        <p:spPr>
          <a:xfrm>
            <a:off x="391627" y="636247"/>
            <a:ext cx="792450" cy="784524"/>
          </a:xfrm>
          <a:prstGeom prst="rect">
            <a:avLst/>
          </a:prstGeom>
          <a:noFill/>
          <a:ln>
            <a:noFill/>
          </a:ln>
        </p:spPr>
      </p:pic>
      <p:sp>
        <p:nvSpPr>
          <p:cNvPr id="189" name="Google Shape;189;p30"/>
          <p:cNvSpPr txBox="1"/>
          <p:nvPr/>
        </p:nvSpPr>
        <p:spPr>
          <a:xfrm>
            <a:off x="-2" y="694275"/>
            <a:ext cx="6649200" cy="1468500"/>
          </a:xfrm>
          <a:prstGeom prst="rect">
            <a:avLst/>
          </a:prstGeom>
          <a:noFill/>
          <a:ln>
            <a:noFill/>
          </a:ln>
        </p:spPr>
        <p:txBody>
          <a:bodyPr anchorCtr="0" anchor="t" bIns="0" lIns="0" spcFirstLastPara="1" rIns="0" wrap="square" tIns="0">
            <a:spAutoFit/>
          </a:bodyPr>
          <a:lstStyle/>
          <a:p>
            <a:pPr indent="0" lvl="0" marL="457200" marR="0" rtl="0" algn="l">
              <a:lnSpc>
                <a:spcPct val="112004"/>
              </a:lnSpc>
              <a:spcBef>
                <a:spcPts val="0"/>
              </a:spcBef>
              <a:spcAft>
                <a:spcPts val="0"/>
              </a:spcAft>
              <a:buNone/>
            </a:pPr>
            <a:r>
              <a:rPr lang="en" sz="4500">
                <a:solidFill>
                  <a:schemeClr val="dk1"/>
                </a:solidFill>
                <a:latin typeface="Lilita One"/>
                <a:ea typeface="Lilita One"/>
                <a:cs typeface="Lilita One"/>
                <a:sym typeface="Lilita One"/>
              </a:rPr>
              <a:t>02.  DATASET</a:t>
            </a:r>
            <a:endParaRPr sz="4500">
              <a:solidFill>
                <a:schemeClr val="dk1"/>
              </a:solidFill>
              <a:latin typeface="Lilita One"/>
              <a:ea typeface="Lilita One"/>
              <a:cs typeface="Lilita One"/>
              <a:sym typeface="Lilita One"/>
            </a:endParaRPr>
          </a:p>
          <a:p>
            <a:pPr indent="0" lvl="0" marL="457200" marR="0" rtl="0" algn="l">
              <a:lnSpc>
                <a:spcPct val="112004"/>
              </a:lnSpc>
              <a:spcBef>
                <a:spcPts val="0"/>
              </a:spcBef>
              <a:spcAft>
                <a:spcPts val="0"/>
              </a:spcAft>
              <a:buNone/>
            </a:pPr>
            <a:r>
              <a:t/>
            </a:r>
            <a:endParaRPr sz="4500">
              <a:solidFill>
                <a:schemeClr val="dk1"/>
              </a:solidFill>
              <a:latin typeface="Lilita One"/>
              <a:ea typeface="Lilita One"/>
              <a:cs typeface="Lilita One"/>
              <a:sym typeface="Lilita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nvSpPr>
        <p:spPr>
          <a:xfrm>
            <a:off x="105350" y="499650"/>
            <a:ext cx="8002200" cy="9450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lang="en" sz="2600">
                <a:solidFill>
                  <a:schemeClr val="dk1"/>
                </a:solidFill>
                <a:latin typeface="Lilita One"/>
                <a:ea typeface="Lilita One"/>
                <a:cs typeface="Lilita One"/>
                <a:sym typeface="Lilita One"/>
              </a:rPr>
              <a:t>DATASET:</a:t>
            </a:r>
            <a:r>
              <a:rPr i="1" lang="en" sz="2600">
                <a:solidFill>
                  <a:schemeClr val="dk1"/>
                </a:solidFill>
                <a:latin typeface="Lilita One"/>
                <a:ea typeface="Lilita One"/>
                <a:cs typeface="Lilita One"/>
                <a:sym typeface="Lilita One"/>
              </a:rPr>
              <a:t> </a:t>
            </a:r>
            <a:r>
              <a:rPr lang="en" sz="2500">
                <a:latin typeface="Lilita One"/>
                <a:ea typeface="Lilita One"/>
                <a:cs typeface="Lilita One"/>
                <a:sym typeface="Lilita One"/>
              </a:rPr>
              <a:t>contains 853 images belonging to the 3 classes, as well as their bounding boxes.</a:t>
            </a:r>
            <a:endParaRPr sz="2500">
              <a:latin typeface="Lilita One"/>
              <a:ea typeface="Lilita One"/>
              <a:cs typeface="Lilita One"/>
              <a:sym typeface="Lilita One"/>
            </a:endParaRPr>
          </a:p>
        </p:txBody>
      </p:sp>
      <p:sp>
        <p:nvSpPr>
          <p:cNvPr id="195" name="Google Shape;195;p31"/>
          <p:cNvSpPr txBox="1"/>
          <p:nvPr/>
        </p:nvSpPr>
        <p:spPr>
          <a:xfrm>
            <a:off x="105350" y="84150"/>
            <a:ext cx="6323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https://www.kaggle.com/datasets/andrewmvd/face-mask-detection</a:t>
            </a:r>
            <a:endParaRPr b="1" sz="1500"/>
          </a:p>
        </p:txBody>
      </p:sp>
      <p:sp>
        <p:nvSpPr>
          <p:cNvPr id="196" name="Google Shape;196;p31"/>
          <p:cNvSpPr txBox="1"/>
          <p:nvPr/>
        </p:nvSpPr>
        <p:spPr>
          <a:xfrm>
            <a:off x="105350" y="1530250"/>
            <a:ext cx="4935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Lilita One"/>
                <a:ea typeface="Lilita One"/>
                <a:cs typeface="Lilita One"/>
                <a:sym typeface="Lilita One"/>
              </a:rPr>
              <a:t>The classes are:</a:t>
            </a:r>
            <a:endParaRPr sz="2500">
              <a:latin typeface="Lilita One"/>
              <a:ea typeface="Lilita One"/>
              <a:cs typeface="Lilita One"/>
              <a:sym typeface="Lilita One"/>
            </a:endParaRPr>
          </a:p>
          <a:p>
            <a:pPr indent="-387350" lvl="0" marL="457200" rtl="0" algn="l">
              <a:spcBef>
                <a:spcPts val="0"/>
              </a:spcBef>
              <a:spcAft>
                <a:spcPts val="0"/>
              </a:spcAft>
              <a:buSzPts val="2500"/>
              <a:buFont typeface="Lilita One"/>
              <a:buChar char="●"/>
            </a:pPr>
            <a:r>
              <a:rPr lang="en" sz="2500">
                <a:latin typeface="Lilita One"/>
                <a:ea typeface="Lilita One"/>
                <a:cs typeface="Lilita One"/>
                <a:sym typeface="Lilita One"/>
              </a:rPr>
              <a:t>With mask;</a:t>
            </a:r>
            <a:endParaRPr sz="2500">
              <a:latin typeface="Lilita One"/>
              <a:ea typeface="Lilita One"/>
              <a:cs typeface="Lilita One"/>
              <a:sym typeface="Lilita One"/>
            </a:endParaRPr>
          </a:p>
          <a:p>
            <a:pPr indent="-387350" lvl="0" marL="457200" rtl="0" algn="l">
              <a:spcBef>
                <a:spcPts val="0"/>
              </a:spcBef>
              <a:spcAft>
                <a:spcPts val="0"/>
              </a:spcAft>
              <a:buSzPts val="2500"/>
              <a:buFont typeface="Lilita One"/>
              <a:buChar char="●"/>
            </a:pPr>
            <a:r>
              <a:rPr lang="en" sz="2500">
                <a:latin typeface="Lilita One"/>
                <a:ea typeface="Lilita One"/>
                <a:cs typeface="Lilita One"/>
                <a:sym typeface="Lilita One"/>
              </a:rPr>
              <a:t>Without mask;</a:t>
            </a:r>
            <a:endParaRPr sz="2500">
              <a:latin typeface="Lilita One"/>
              <a:ea typeface="Lilita One"/>
              <a:cs typeface="Lilita One"/>
              <a:sym typeface="Lilita One"/>
            </a:endParaRPr>
          </a:p>
          <a:p>
            <a:pPr indent="-387350" lvl="0" marL="457200" rtl="0" algn="l">
              <a:spcBef>
                <a:spcPts val="0"/>
              </a:spcBef>
              <a:spcAft>
                <a:spcPts val="0"/>
              </a:spcAft>
              <a:buSzPts val="2500"/>
              <a:buFont typeface="Lilita One"/>
              <a:buChar char="●"/>
            </a:pPr>
            <a:r>
              <a:rPr lang="en" sz="2500">
                <a:latin typeface="Lilita One"/>
                <a:ea typeface="Lilita One"/>
                <a:cs typeface="Lilita One"/>
                <a:sym typeface="Lilita One"/>
              </a:rPr>
              <a:t>Mask worn incorrectly.</a:t>
            </a:r>
            <a:endParaRPr sz="2500">
              <a:latin typeface="Lilita One"/>
              <a:ea typeface="Lilita One"/>
              <a:cs typeface="Lilita One"/>
              <a:sym typeface="Lilita One"/>
            </a:endParaRPr>
          </a:p>
        </p:txBody>
      </p:sp>
      <p:pic>
        <p:nvPicPr>
          <p:cNvPr id="197" name="Google Shape;197;p31"/>
          <p:cNvPicPr preferRelativeResize="0"/>
          <p:nvPr/>
        </p:nvPicPr>
        <p:blipFill rotWithShape="1">
          <a:blip r:embed="rId3">
            <a:alphaModFix/>
          </a:blip>
          <a:srcRect b="0" l="3920" r="0" t="0"/>
          <a:stretch/>
        </p:blipFill>
        <p:spPr>
          <a:xfrm>
            <a:off x="4914200" y="952675"/>
            <a:ext cx="4382275" cy="4190825"/>
          </a:xfrm>
          <a:prstGeom prst="rect">
            <a:avLst/>
          </a:prstGeom>
          <a:noFill/>
          <a:ln>
            <a:noFill/>
          </a:ln>
        </p:spPr>
      </p:pic>
      <p:pic>
        <p:nvPicPr>
          <p:cNvPr id="198" name="Google Shape;198;p31"/>
          <p:cNvPicPr preferRelativeResize="0"/>
          <p:nvPr/>
        </p:nvPicPr>
        <p:blipFill rotWithShape="1">
          <a:blip r:embed="rId4">
            <a:alphaModFix/>
          </a:blip>
          <a:srcRect b="0" l="0" r="17552" t="0"/>
          <a:stretch/>
        </p:blipFill>
        <p:spPr>
          <a:xfrm>
            <a:off x="105349" y="1530250"/>
            <a:ext cx="4850926" cy="33153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2"/>
          <p:cNvPicPr preferRelativeResize="0"/>
          <p:nvPr/>
        </p:nvPicPr>
        <p:blipFill rotWithShape="1">
          <a:blip r:embed="rId3">
            <a:alphaModFix/>
          </a:blip>
          <a:srcRect b="0" l="0" r="0" t="0"/>
          <a:stretch/>
        </p:blipFill>
        <p:spPr>
          <a:xfrm rot="-2829377">
            <a:off x="3428982" y="1975821"/>
            <a:ext cx="8539343" cy="4176515"/>
          </a:xfrm>
          <a:prstGeom prst="rect">
            <a:avLst/>
          </a:prstGeom>
          <a:noFill/>
          <a:ln>
            <a:noFill/>
          </a:ln>
        </p:spPr>
      </p:pic>
      <p:sp>
        <p:nvSpPr>
          <p:cNvPr id="204" name="Google Shape;204;p32"/>
          <p:cNvSpPr/>
          <p:nvPr/>
        </p:nvSpPr>
        <p:spPr>
          <a:xfrm>
            <a:off x="3131299" y="1420775"/>
            <a:ext cx="7156504" cy="4623797"/>
          </a:xfrm>
          <a:custGeom>
            <a:rect b="b" l="l" r="r" t="t"/>
            <a:pathLst>
              <a:path extrusionOk="0"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rotWithShape="1">
            <a:blip r:embed="rId4">
              <a:alphaModFix/>
            </a:blip>
            <a:stretch>
              <a:fillRect b="-1909" l="0" r="0" t="-1899"/>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05" name="Google Shape;205;p32"/>
          <p:cNvPicPr preferRelativeResize="0"/>
          <p:nvPr/>
        </p:nvPicPr>
        <p:blipFill rotWithShape="1">
          <a:blip r:embed="rId5">
            <a:alphaModFix/>
          </a:blip>
          <a:srcRect b="0" l="0" r="0" t="0"/>
          <a:stretch/>
        </p:blipFill>
        <p:spPr>
          <a:xfrm>
            <a:off x="391627" y="636247"/>
            <a:ext cx="792450" cy="784524"/>
          </a:xfrm>
          <a:prstGeom prst="rect">
            <a:avLst/>
          </a:prstGeom>
          <a:noFill/>
          <a:ln>
            <a:noFill/>
          </a:ln>
        </p:spPr>
      </p:pic>
      <p:sp>
        <p:nvSpPr>
          <p:cNvPr id="206" name="Google Shape;206;p32"/>
          <p:cNvSpPr txBox="1"/>
          <p:nvPr/>
        </p:nvSpPr>
        <p:spPr>
          <a:xfrm>
            <a:off x="491898" y="911500"/>
            <a:ext cx="6649200" cy="2632200"/>
          </a:xfrm>
          <a:prstGeom prst="rect">
            <a:avLst/>
          </a:prstGeom>
          <a:noFill/>
          <a:ln>
            <a:noFill/>
          </a:ln>
        </p:spPr>
        <p:txBody>
          <a:bodyPr anchorCtr="0" anchor="t" bIns="0" lIns="0" spcFirstLastPara="1" rIns="0" wrap="square" tIns="0">
            <a:spAutoFit/>
          </a:bodyPr>
          <a:lstStyle/>
          <a:p>
            <a:pPr indent="0" lvl="0" marL="457200" rtl="0" algn="l">
              <a:lnSpc>
                <a:spcPct val="140014"/>
              </a:lnSpc>
              <a:spcBef>
                <a:spcPts val="0"/>
              </a:spcBef>
              <a:spcAft>
                <a:spcPts val="0"/>
              </a:spcAft>
              <a:buNone/>
            </a:pPr>
            <a:r>
              <a:rPr lang="en" sz="4500">
                <a:solidFill>
                  <a:schemeClr val="dk1"/>
                </a:solidFill>
                <a:latin typeface="Lilita One"/>
                <a:ea typeface="Lilita One"/>
                <a:cs typeface="Lilita One"/>
                <a:sym typeface="Lilita One"/>
              </a:rPr>
              <a:t>03. YOLOv5</a:t>
            </a:r>
            <a:endParaRPr sz="4500">
              <a:solidFill>
                <a:schemeClr val="dk1"/>
              </a:solidFill>
              <a:latin typeface="Lilita One"/>
              <a:ea typeface="Lilita One"/>
              <a:cs typeface="Lilita One"/>
              <a:sym typeface="Lilita One"/>
            </a:endParaRPr>
          </a:p>
          <a:p>
            <a:pPr indent="0" lvl="0" marL="457200" rtl="0" algn="l">
              <a:lnSpc>
                <a:spcPct val="140014"/>
              </a:lnSpc>
              <a:spcBef>
                <a:spcPts val="0"/>
              </a:spcBef>
              <a:spcAft>
                <a:spcPts val="0"/>
              </a:spcAft>
              <a:buNone/>
            </a:pPr>
            <a:r>
              <a:t/>
            </a:r>
            <a:endParaRPr sz="4500">
              <a:solidFill>
                <a:schemeClr val="dk1"/>
              </a:solidFill>
              <a:latin typeface="Lilita One"/>
              <a:ea typeface="Lilita One"/>
              <a:cs typeface="Lilita One"/>
              <a:sym typeface="Lilita One"/>
            </a:endParaRPr>
          </a:p>
          <a:p>
            <a:pPr indent="0" lvl="0" marL="457200" marR="0" rtl="0" algn="l">
              <a:lnSpc>
                <a:spcPct val="112004"/>
              </a:lnSpc>
              <a:spcBef>
                <a:spcPts val="0"/>
              </a:spcBef>
              <a:spcAft>
                <a:spcPts val="0"/>
              </a:spcAft>
              <a:buNone/>
            </a:pPr>
            <a:r>
              <a:t/>
            </a:r>
            <a:endParaRPr sz="4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3"/>
          <p:cNvPicPr preferRelativeResize="0"/>
          <p:nvPr/>
        </p:nvPicPr>
        <p:blipFill rotWithShape="1">
          <a:blip r:embed="rId3">
            <a:alphaModFix/>
          </a:blip>
          <a:srcRect b="0" l="0" r="0" t="0"/>
          <a:stretch/>
        </p:blipFill>
        <p:spPr>
          <a:xfrm>
            <a:off x="6801376" y="4124552"/>
            <a:ext cx="4428150" cy="3220475"/>
          </a:xfrm>
          <a:prstGeom prst="rect">
            <a:avLst/>
          </a:prstGeom>
          <a:noFill/>
          <a:ln>
            <a:noFill/>
          </a:ln>
        </p:spPr>
      </p:pic>
      <p:pic>
        <p:nvPicPr>
          <p:cNvPr id="212" name="Google Shape;212;p33"/>
          <p:cNvPicPr preferRelativeResize="0"/>
          <p:nvPr/>
        </p:nvPicPr>
        <p:blipFill rotWithShape="1">
          <a:blip r:embed="rId4">
            <a:alphaModFix/>
          </a:blip>
          <a:srcRect b="0" l="0" r="0" t="0"/>
          <a:stretch/>
        </p:blipFill>
        <p:spPr>
          <a:xfrm>
            <a:off x="2701890" y="-259433"/>
            <a:ext cx="2267150" cy="511243"/>
          </a:xfrm>
          <a:prstGeom prst="rect">
            <a:avLst/>
          </a:prstGeom>
          <a:noFill/>
          <a:ln>
            <a:noFill/>
          </a:ln>
        </p:spPr>
      </p:pic>
      <p:pic>
        <p:nvPicPr>
          <p:cNvPr id="213" name="Google Shape;213;p33"/>
          <p:cNvPicPr preferRelativeResize="0"/>
          <p:nvPr/>
        </p:nvPicPr>
        <p:blipFill rotWithShape="1">
          <a:blip r:embed="rId5">
            <a:alphaModFix/>
          </a:blip>
          <a:srcRect b="0" l="0" r="0" t="0"/>
          <a:stretch/>
        </p:blipFill>
        <p:spPr>
          <a:xfrm>
            <a:off x="1748134" y="42084"/>
            <a:ext cx="297940" cy="330585"/>
          </a:xfrm>
          <a:prstGeom prst="rect">
            <a:avLst/>
          </a:prstGeom>
          <a:noFill/>
          <a:ln>
            <a:noFill/>
          </a:ln>
        </p:spPr>
      </p:pic>
      <p:sp>
        <p:nvSpPr>
          <p:cNvPr id="214" name="Google Shape;214;p33"/>
          <p:cNvSpPr txBox="1"/>
          <p:nvPr/>
        </p:nvSpPr>
        <p:spPr>
          <a:xfrm>
            <a:off x="336150" y="251800"/>
            <a:ext cx="1496100" cy="446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900">
                <a:latin typeface="Lilita One"/>
                <a:ea typeface="Lilita One"/>
                <a:cs typeface="Lilita One"/>
                <a:sym typeface="Lilita One"/>
              </a:rPr>
              <a:t>YOLOv5:</a:t>
            </a:r>
            <a:endParaRPr sz="2900">
              <a:latin typeface="Lilita One"/>
              <a:ea typeface="Lilita One"/>
              <a:cs typeface="Lilita One"/>
              <a:sym typeface="Lilita One"/>
            </a:endParaRPr>
          </a:p>
        </p:txBody>
      </p:sp>
      <p:sp>
        <p:nvSpPr>
          <p:cNvPr id="215" name="Google Shape;215;p33"/>
          <p:cNvSpPr txBox="1"/>
          <p:nvPr/>
        </p:nvSpPr>
        <p:spPr>
          <a:xfrm>
            <a:off x="336150" y="916400"/>
            <a:ext cx="71514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omic Sans MS"/>
                <a:ea typeface="Comic Sans MS"/>
                <a:cs typeface="Comic Sans MS"/>
                <a:sym typeface="Comic Sans MS"/>
              </a:rPr>
              <a:t>“YOLO”, refering to “You Only Look Once”, is a family of object detection models introduced by Joseph Redmon with a 2016 publication “</a:t>
            </a:r>
            <a:r>
              <a:rPr lang="en" sz="1600" u="sng">
                <a:solidFill>
                  <a:schemeClr val="hlink"/>
                </a:solidFill>
                <a:latin typeface="Comic Sans MS"/>
                <a:ea typeface="Comic Sans MS"/>
                <a:cs typeface="Comic Sans MS"/>
                <a:sym typeface="Comic Sans MS"/>
                <a:hlinkClick r:id="rId6"/>
              </a:rPr>
              <a:t>You Only Look Once: Unified, Real-Time Object Detection</a:t>
            </a:r>
            <a:r>
              <a:rPr lang="en" sz="1600">
                <a:latin typeface="Comic Sans MS"/>
                <a:ea typeface="Comic Sans MS"/>
                <a:cs typeface="Comic Sans MS"/>
                <a:sym typeface="Comic Sans MS"/>
              </a:rPr>
              <a:t>”.</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n" sz="1600">
                <a:latin typeface="Comic Sans MS"/>
                <a:ea typeface="Comic Sans MS"/>
                <a:cs typeface="Comic Sans MS"/>
                <a:sym typeface="Comic Sans MS"/>
              </a:rPr>
              <a:t>Since then, several newer versions have been released, of which, the first three were released by Joseph Redmon. On June 29, Glenn Jocher released the latest version YOLOv5, claiming significant improvements with respect to its predecessor.</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n" sz="1600">
                <a:latin typeface="Comic Sans MS"/>
                <a:ea typeface="Comic Sans MS"/>
                <a:cs typeface="Comic Sans MS"/>
                <a:sym typeface="Comic Sans MS"/>
              </a:rPr>
              <a:t>YOLOv5 is very fast, performant and easy to use.</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p:txBody>
      </p:sp>
      <p:pic>
        <p:nvPicPr>
          <p:cNvPr id="216" name="Google Shape;216;p33"/>
          <p:cNvPicPr preferRelativeResize="0"/>
          <p:nvPr/>
        </p:nvPicPr>
        <p:blipFill>
          <a:blip r:embed="rId7">
            <a:alphaModFix/>
          </a:blip>
          <a:stretch>
            <a:fillRect/>
          </a:stretch>
        </p:blipFill>
        <p:spPr>
          <a:xfrm>
            <a:off x="394200" y="848400"/>
            <a:ext cx="7721902" cy="38609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